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6" r:id="rId8"/>
    <p:sldId id="477" r:id="rId9"/>
    <p:sldId id="478" r:id="rId10"/>
    <p:sldId id="263" r:id="rId11"/>
    <p:sldId id="510" r:id="rId12"/>
    <p:sldId id="512" r:id="rId13"/>
    <p:sldId id="514" r:id="rId14"/>
    <p:sldId id="511" r:id="rId15"/>
    <p:sldId id="515" r:id="rId16"/>
    <p:sldId id="513" r:id="rId17"/>
    <p:sldId id="266" r:id="rId18"/>
    <p:sldId id="267" r:id="rId19"/>
    <p:sldId id="281" r:id="rId20"/>
    <p:sldId id="286" r:id="rId21"/>
    <p:sldId id="351" r:id="rId22"/>
    <p:sldId id="287" r:id="rId23"/>
    <p:sldId id="352" r:id="rId24"/>
    <p:sldId id="288" r:id="rId25"/>
    <p:sldId id="289" r:id="rId26"/>
    <p:sldId id="353" r:id="rId27"/>
    <p:sldId id="282" r:id="rId28"/>
    <p:sldId id="344" r:id="rId29"/>
    <p:sldId id="428" r:id="rId30"/>
    <p:sldId id="338" r:id="rId31"/>
    <p:sldId id="271" r:id="rId32"/>
    <p:sldId id="317" r:id="rId33"/>
    <p:sldId id="384" r:id="rId34"/>
    <p:sldId id="495" r:id="rId35"/>
    <p:sldId id="496" r:id="rId36"/>
    <p:sldId id="497" r:id="rId37"/>
    <p:sldId id="498" r:id="rId38"/>
    <p:sldId id="516" r:id="rId39"/>
    <p:sldId id="517" r:id="rId40"/>
    <p:sldId id="519" r:id="rId41"/>
    <p:sldId id="501" r:id="rId42"/>
    <p:sldId id="520" r:id="rId43"/>
    <p:sldId id="518" r:id="rId44"/>
    <p:sldId id="504" r:id="rId45"/>
    <p:sldId id="521" r:id="rId46"/>
    <p:sldId id="502" r:id="rId47"/>
    <p:sldId id="272" r:id="rId48"/>
    <p:sldId id="270" r:id="rId49"/>
    <p:sldId id="522" r:id="rId50"/>
    <p:sldId id="276" r:id="rId51"/>
    <p:sldId id="505" r:id="rId52"/>
    <p:sldId id="277" r:id="rId53"/>
    <p:sldId id="27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68" autoAdjust="0"/>
    <p:restoredTop sz="94660" autoAdjust="0"/>
  </p:normalViewPr>
  <p:slideViewPr>
    <p:cSldViewPr snapToGrid="0">
      <p:cViewPr varScale="1">
        <p:scale>
          <a:sx n="100" d="100"/>
          <a:sy n="100" d="100"/>
        </p:scale>
        <p:origin x="72" y="18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2/21/2026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2/21/2026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2/21/2026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4136576" y="2460482"/>
            <a:ext cx="7726220" cy="1323439"/>
          </a:xfrm>
          <a:prstGeom prst="rect">
            <a:avLst/>
          </a:prstGeom>
          <a:no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Edwardian Script ITC" panose="030303020407070D0804" pitchFamily="66" charset="0"/>
              </a:rPr>
              <a:t>Sunday, February 21,</a:t>
            </a:r>
            <a:endParaRPr lang="en-GB" sz="80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3" name="TextBox 2">
            <a:extLst>
              <a:ext uri="{FF2B5EF4-FFF2-40B4-BE49-F238E27FC236}">
                <a16:creationId xmlns:a16="http://schemas.microsoft.com/office/drawing/2014/main" id="{6F8D3EEF-4202-4D93-A972-C91D2F6269DF}"/>
              </a:ext>
            </a:extLst>
          </p:cNvPr>
          <p:cNvSpPr txBox="1"/>
          <p:nvPr/>
        </p:nvSpPr>
        <p:spPr>
          <a:xfrm>
            <a:off x="5849815" y="4501662"/>
            <a:ext cx="4454770" cy="1569660"/>
          </a:xfrm>
          <a:prstGeom prst="rect">
            <a:avLst/>
          </a:prstGeom>
          <a:noFill/>
        </p:spPr>
        <p:txBody>
          <a:bodyPr wrap="square" rtlCol="0">
            <a:spAutoFit/>
          </a:bodyPr>
          <a:lstStyle/>
          <a:p>
            <a:pPr algn="ctr"/>
            <a:r>
              <a:rPr lang="en-US" sz="9600" b="1" i="1" dirty="0">
                <a:solidFill>
                  <a:schemeClr val="bg1"/>
                </a:solidFill>
                <a:effectLst>
                  <a:outerShdw blurRad="38100" dist="38100" dir="2700000" algn="tl">
                    <a:srgbClr val="000000">
                      <a:alpha val="43137"/>
                    </a:srgbClr>
                  </a:outerShdw>
                </a:effectLst>
                <a:latin typeface="Bodoni MT Black" panose="02070A03080606020203" pitchFamily="18" charset="0"/>
              </a:rPr>
              <a:t>2026</a:t>
            </a:r>
            <a:endParaRPr lang="en-GB" sz="9600" b="1" i="1" dirty="0">
              <a:solidFill>
                <a:schemeClr val="bg1"/>
              </a:solidFill>
              <a:effectLst>
                <a:outerShdw blurRad="38100" dist="38100" dir="2700000" algn="tl">
                  <a:srgbClr val="000000">
                    <a:alpha val="43137"/>
                  </a:srgbClr>
                </a:outerShdw>
              </a:effectLst>
              <a:latin typeface="Bodoni MT Black" panose="02070A03080606020203" pitchFamily="18"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7FBFAF-DCB0-135D-D143-F3169BE3A7C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8F075A5-FC59-3E17-2250-167BB5162382}"/>
              </a:ext>
            </a:extLst>
          </p:cNvPr>
          <p:cNvSpPr txBox="1"/>
          <p:nvPr/>
        </p:nvSpPr>
        <p:spPr>
          <a:xfrm>
            <a:off x="462951" y="431321"/>
            <a:ext cx="11266098" cy="5632311"/>
          </a:xfrm>
          <a:prstGeom prst="rect">
            <a:avLst/>
          </a:prstGeom>
          <a:noFill/>
        </p:spPr>
        <p:txBody>
          <a:bodyPr wrap="square">
            <a:spAutoFit/>
          </a:bodyPr>
          <a:lstStyle/>
          <a:p>
            <a:r>
              <a:rPr lang="en-US" sz="6000" b="1" i="0" dirty="0">
                <a:effectLst/>
                <a:latin typeface="NotoSansArabicOnly"/>
              </a:rPr>
              <a:t>1</a:t>
            </a:r>
            <a:r>
              <a:rPr lang="en-US" sz="6000" b="0" i="0" dirty="0">
                <a:effectLst/>
                <a:latin typeface="NotoSansArabicOnly"/>
              </a:rPr>
              <a:t> Lift every voice and sing, till earth and heaven ring, ring with the harmonies of liberty;</a:t>
            </a:r>
            <a:br>
              <a:rPr lang="en-US" sz="6000" dirty="0"/>
            </a:br>
            <a:r>
              <a:rPr lang="en-US" sz="6000" b="0" i="0" dirty="0">
                <a:effectLst/>
                <a:latin typeface="NotoSansArabicOnly"/>
              </a:rPr>
              <a:t>let our rejoicing rise high as the listening skies, let it resound loud as the rolling sea.</a:t>
            </a:r>
            <a:endParaRPr lang="en-GB" sz="6000" dirty="0"/>
          </a:p>
        </p:txBody>
      </p:sp>
    </p:spTree>
    <p:extLst>
      <p:ext uri="{BB962C8B-B14F-4D97-AF65-F5344CB8AC3E}">
        <p14:creationId xmlns:p14="http://schemas.microsoft.com/office/powerpoint/2010/main" val="37136072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26D80-AF7D-258C-76C9-78EE7A24E5D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148F6C-C462-D4B6-78F1-50142373FE54}"/>
              </a:ext>
            </a:extLst>
          </p:cNvPr>
          <p:cNvSpPr txBox="1"/>
          <p:nvPr/>
        </p:nvSpPr>
        <p:spPr>
          <a:xfrm>
            <a:off x="517585" y="345057"/>
            <a:ext cx="11404121" cy="5632311"/>
          </a:xfrm>
          <a:prstGeom prst="rect">
            <a:avLst/>
          </a:prstGeom>
          <a:noFill/>
        </p:spPr>
        <p:txBody>
          <a:bodyPr wrap="square">
            <a:spAutoFit/>
          </a:bodyPr>
          <a:lstStyle/>
          <a:p>
            <a:r>
              <a:rPr lang="en-US" sz="6000" b="0" i="0" dirty="0">
                <a:effectLst/>
                <a:latin typeface="NotoSansArabicOnly"/>
              </a:rPr>
              <a:t>Sing a song full of the faith that the dark past has taught us; sing a song full of the hope that the present has brought us; facing the rising sun of our new day begun, let us march on till victory is won.</a:t>
            </a:r>
            <a:endParaRPr lang="en-GB" sz="6000" dirty="0"/>
          </a:p>
        </p:txBody>
      </p:sp>
    </p:spTree>
    <p:extLst>
      <p:ext uri="{BB962C8B-B14F-4D97-AF65-F5344CB8AC3E}">
        <p14:creationId xmlns:p14="http://schemas.microsoft.com/office/powerpoint/2010/main" val="31186966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D8DCFB-DFF9-3514-9204-DC30863C9D9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D575FD-4967-7F92-99CA-E3C5CC43945F}"/>
              </a:ext>
            </a:extLst>
          </p:cNvPr>
          <p:cNvSpPr txBox="1"/>
          <p:nvPr/>
        </p:nvSpPr>
        <p:spPr>
          <a:xfrm>
            <a:off x="327803" y="310552"/>
            <a:ext cx="11283351" cy="5632311"/>
          </a:xfrm>
          <a:prstGeom prst="rect">
            <a:avLst/>
          </a:prstGeom>
          <a:noFill/>
        </p:spPr>
        <p:txBody>
          <a:bodyPr wrap="square">
            <a:spAutoFit/>
          </a:bodyPr>
          <a:lstStyle/>
          <a:p>
            <a:r>
              <a:rPr lang="en-US" sz="6000" b="1" i="0" dirty="0">
                <a:effectLst/>
                <a:latin typeface="NotoSansArabicOnly"/>
              </a:rPr>
              <a:t>2</a:t>
            </a:r>
            <a:r>
              <a:rPr lang="en-US" sz="6000" b="0" i="0" dirty="0">
                <a:effectLst/>
                <a:latin typeface="NotoSansArabicOnly"/>
              </a:rPr>
              <a:t> Stony the road we trod, bitter the chastening rod, felt in the days when hope unborn had died;</a:t>
            </a:r>
            <a:br>
              <a:rPr lang="en-US" sz="6000" dirty="0"/>
            </a:br>
            <a:r>
              <a:rPr lang="en-US" sz="6000" b="0" i="0" dirty="0">
                <a:effectLst/>
                <a:latin typeface="NotoSansArabicOnly"/>
              </a:rPr>
              <a:t>yet with a steady beat, have not our weary feet come to the place for which our fathers sighed?</a:t>
            </a:r>
            <a:endParaRPr lang="en-GB" sz="6000" dirty="0"/>
          </a:p>
        </p:txBody>
      </p:sp>
    </p:spTree>
    <p:extLst>
      <p:ext uri="{BB962C8B-B14F-4D97-AF65-F5344CB8AC3E}">
        <p14:creationId xmlns:p14="http://schemas.microsoft.com/office/powerpoint/2010/main" val="21306560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7E1FA-4A28-DD1B-3D71-5D8FA1B0290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B301BF8-378F-75BF-E415-9E91A7E6AEC0}"/>
              </a:ext>
            </a:extLst>
          </p:cNvPr>
          <p:cNvSpPr txBox="1"/>
          <p:nvPr/>
        </p:nvSpPr>
        <p:spPr>
          <a:xfrm>
            <a:off x="281796" y="151179"/>
            <a:ext cx="11628407" cy="6555641"/>
          </a:xfrm>
          <a:prstGeom prst="rect">
            <a:avLst/>
          </a:prstGeom>
          <a:noFill/>
        </p:spPr>
        <p:txBody>
          <a:bodyPr wrap="square">
            <a:spAutoFit/>
          </a:bodyPr>
          <a:lstStyle/>
          <a:p>
            <a:r>
              <a:rPr lang="en-US" sz="6000" b="0" i="0" dirty="0">
                <a:effectLst/>
                <a:latin typeface="NotoSansArabicOnly"/>
              </a:rPr>
              <a:t>We have come over a way that with tears has been watered; we have come, treading our path thru the blood of the slaughtered, out from the gloomy past, till now we stand at last where the white gleam of our bright star is cast.</a:t>
            </a:r>
            <a:endParaRPr lang="en-GB" sz="6000" dirty="0"/>
          </a:p>
        </p:txBody>
      </p:sp>
    </p:spTree>
    <p:extLst>
      <p:ext uri="{BB962C8B-B14F-4D97-AF65-F5344CB8AC3E}">
        <p14:creationId xmlns:p14="http://schemas.microsoft.com/office/powerpoint/2010/main" val="18987760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0E87DD-01DF-AC4B-29AA-C9E3268412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15A445-DC1F-BDD0-2A23-B10F8911E5A8}"/>
              </a:ext>
            </a:extLst>
          </p:cNvPr>
          <p:cNvSpPr txBox="1"/>
          <p:nvPr/>
        </p:nvSpPr>
        <p:spPr>
          <a:xfrm>
            <a:off x="273170" y="431321"/>
            <a:ext cx="11645660" cy="5632311"/>
          </a:xfrm>
          <a:prstGeom prst="rect">
            <a:avLst/>
          </a:prstGeom>
          <a:noFill/>
        </p:spPr>
        <p:txBody>
          <a:bodyPr wrap="square">
            <a:spAutoFit/>
          </a:bodyPr>
          <a:lstStyle/>
          <a:p>
            <a:r>
              <a:rPr lang="en-US" sz="6000" b="1" i="0" dirty="0">
                <a:effectLst/>
                <a:latin typeface="NotoSansArabicOnly"/>
              </a:rPr>
              <a:t>3</a:t>
            </a:r>
            <a:r>
              <a:rPr lang="en-US" sz="6000" b="0" i="0" dirty="0">
                <a:effectLst/>
                <a:latin typeface="NotoSansArabicOnly"/>
              </a:rPr>
              <a:t> God of our weary years, God of our silent tears, thou who hast brought us thus far on the way; thou who hast by thy might led us into the light, keep us forever in the path, we pray.</a:t>
            </a:r>
            <a:endParaRPr lang="en-GB" sz="6000" dirty="0"/>
          </a:p>
        </p:txBody>
      </p:sp>
    </p:spTree>
    <p:extLst>
      <p:ext uri="{BB962C8B-B14F-4D97-AF65-F5344CB8AC3E}">
        <p14:creationId xmlns:p14="http://schemas.microsoft.com/office/powerpoint/2010/main" val="80906067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B16243-F5A0-64AF-D0F5-1B7667D7A00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F8C5E66-3B21-A811-848B-AE28D2725446}"/>
              </a:ext>
            </a:extLst>
          </p:cNvPr>
          <p:cNvSpPr txBox="1"/>
          <p:nvPr/>
        </p:nvSpPr>
        <p:spPr>
          <a:xfrm>
            <a:off x="290422" y="151179"/>
            <a:ext cx="11611155" cy="6555641"/>
          </a:xfrm>
          <a:prstGeom prst="rect">
            <a:avLst/>
          </a:prstGeom>
          <a:noFill/>
        </p:spPr>
        <p:txBody>
          <a:bodyPr wrap="square">
            <a:spAutoFit/>
          </a:bodyPr>
          <a:lstStyle/>
          <a:p>
            <a:r>
              <a:rPr lang="en-US" sz="6000" b="0" i="0" dirty="0">
                <a:effectLst/>
                <a:latin typeface="NotoSansArabicOnly"/>
              </a:rPr>
              <a:t>Lest our feet stray from the places, our God, where we met thee; lest our hearts drunk with the wine of the world, we forget thee; shadowed beneath thy hand, may we forever stand, true to our God, true to our native land.</a:t>
            </a:r>
            <a:endParaRPr lang="en-GB" sz="6000" dirty="0"/>
          </a:p>
        </p:txBody>
      </p:sp>
    </p:spTree>
    <p:extLst>
      <p:ext uri="{BB962C8B-B14F-4D97-AF65-F5344CB8AC3E}">
        <p14:creationId xmlns:p14="http://schemas.microsoft.com/office/powerpoint/2010/main" val="292436384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143821" y="1744892"/>
            <a:ext cx="7904358" cy="3631763"/>
          </a:xfrm>
          <a:prstGeom prst="rect">
            <a:avLst/>
          </a:prstGeom>
        </p:spPr>
        <p:txBody>
          <a:bodyPr wrap="square">
            <a:spAutoFit/>
          </a:bodyPr>
          <a:lstStyle/>
          <a:p>
            <a:pPr algn="ctr"/>
            <a:r>
              <a:rPr lang="en-US" sz="11500" b="1" dirty="0">
                <a:effectLst>
                  <a:outerShdw blurRad="38100" dist="38100" dir="2700000" algn="tl">
                    <a:srgbClr val="000000">
                      <a:alpha val="43137"/>
                    </a:srgbClr>
                  </a:outerShdw>
                </a:effectLst>
                <a:ea typeface="Times New Roman" panose="02020603050405020304" pitchFamily="18" charset="0"/>
              </a:rPr>
              <a:t>Morning Prayer</a:t>
            </a:r>
            <a:endParaRPr lang="en-US" sz="115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873441" y="2626242"/>
            <a:ext cx="6751320" cy="1816970"/>
          </a:xfrm>
        </p:spPr>
        <p:txBody>
          <a:bodyPr vert="horz" lIns="91440" tIns="45720" rIns="91440" bIns="45720" rtlCol="0" anchor="b">
            <a:normAutofit/>
          </a:bodyPr>
          <a:lstStyle/>
          <a:p>
            <a:r>
              <a:rPr lang="en-US" sz="11500" b="1" dirty="0">
                <a:solidFill>
                  <a:schemeClr val="bg1"/>
                </a:solidFill>
                <a:effectLst>
                  <a:outerShdw blurRad="38100" dist="38100" dir="2700000" algn="tl">
                    <a:srgbClr val="000000">
                      <a:alpha val="43137"/>
                    </a:srgbClr>
                  </a:outerShdw>
                </a:effectLst>
                <a:latin typeface="Bahnschrift" panose="020B0502040204020203" pitchFamily="34" charset="0"/>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760576" y="5844988"/>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3659067" y="4226390"/>
            <a:ext cx="7740502" cy="1107996"/>
          </a:xfrm>
          <a:prstGeom prst="rect">
            <a:avLst/>
          </a:prstGeom>
          <a:noFill/>
        </p:spPr>
        <p:txBody>
          <a:bodyPr wrap="square" rtlCol="0">
            <a:spAutoFit/>
          </a:bodyPr>
          <a:lstStyle/>
          <a:p>
            <a:r>
              <a:rPr lang="en-US" sz="6600" b="1" dirty="0">
                <a:latin typeface="Bahnschrift" panose="020B0502040204020203" pitchFamily="34" charset="0"/>
                <a:cs typeface="Adobe Devanagari" panose="02040503050201020203" pitchFamily="18" charset="0"/>
              </a:rPr>
              <a:t>Lighting of  Candles      </a:t>
            </a:r>
          </a:p>
        </p:txBody>
      </p:sp>
      <p:pic>
        <p:nvPicPr>
          <p:cNvPr id="3" name="Picture 2">
            <a:extLst>
              <a:ext uri="{FF2B5EF4-FFF2-40B4-BE49-F238E27FC236}">
                <a16:creationId xmlns:a16="http://schemas.microsoft.com/office/drawing/2014/main" id="{057A5CAA-5131-5378-9B8F-137B8445AD6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36142" y="1409213"/>
            <a:ext cx="2957300" cy="2444793"/>
          </a:xfrm>
          <a:prstGeom prst="ellipse">
            <a:avLst/>
          </a:prstGeom>
          <a:ln>
            <a:noFill/>
          </a:ln>
          <a:effectLst>
            <a:softEdge rad="112500"/>
          </a:effectLst>
        </p:spPr>
      </p:pic>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114212" y="2551837"/>
            <a:ext cx="11772182" cy="1754326"/>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 32 (ESV)</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Matthew 4:1-11(ESV)</a:t>
            </a:r>
            <a:endParaRPr lang="en-US" sz="5400"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8439E1F-03B6-DA3D-A3A0-4E5233903C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0C59060-84A6-343E-86E5-DD3F2C8EE666}"/>
              </a:ext>
            </a:extLst>
          </p:cNvPr>
          <p:cNvSpPr txBox="1"/>
          <p:nvPr/>
        </p:nvSpPr>
        <p:spPr>
          <a:xfrm>
            <a:off x="957297" y="194257"/>
            <a:ext cx="9930809" cy="923330"/>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32 (ESV)</a:t>
            </a:r>
            <a:endPar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EA0CDBA-8FC5-4BBA-7A8C-F728BA6EAA5A}"/>
              </a:ext>
            </a:extLst>
          </p:cNvPr>
          <p:cNvSpPr txBox="1"/>
          <p:nvPr/>
        </p:nvSpPr>
        <p:spPr>
          <a:xfrm>
            <a:off x="232913" y="1272863"/>
            <a:ext cx="11726174" cy="5078313"/>
          </a:xfrm>
          <a:prstGeom prst="rect">
            <a:avLst/>
          </a:prstGeom>
          <a:noFill/>
        </p:spPr>
        <p:txBody>
          <a:bodyPr wrap="square">
            <a:spAutoFit/>
          </a:bodyPr>
          <a:lstStyle/>
          <a:p>
            <a:r>
              <a:rPr lang="en-US" sz="5400" b="1" i="0" dirty="0">
                <a:solidFill>
                  <a:srgbClr val="000000"/>
                </a:solidFill>
                <a:effectLst/>
                <a:latin typeface="system-ui"/>
              </a:rPr>
              <a:t>1 </a:t>
            </a:r>
            <a:r>
              <a:rPr lang="en-US" sz="5400" b="0" i="0" dirty="0">
                <a:solidFill>
                  <a:srgbClr val="000000"/>
                </a:solidFill>
                <a:effectLst/>
                <a:latin typeface="system-ui"/>
              </a:rPr>
              <a:t>Blessed is the one whose transgression is forgiven, whose sin is covered.</a:t>
            </a:r>
            <a:br>
              <a:rPr lang="en-US" sz="5400" dirty="0"/>
            </a:br>
            <a:endParaRPr lang="en-US" sz="5400" dirty="0"/>
          </a:p>
          <a:p>
            <a:r>
              <a:rPr lang="en-US" sz="5400" b="1" i="0" baseline="30000" dirty="0">
                <a:solidFill>
                  <a:srgbClr val="000000"/>
                </a:solidFill>
                <a:effectLst/>
                <a:latin typeface="system-ui"/>
              </a:rPr>
              <a:t> </a:t>
            </a:r>
            <a:r>
              <a:rPr lang="en-US" sz="5400" b="1" i="0" dirty="0">
                <a:solidFill>
                  <a:srgbClr val="000000"/>
                </a:solidFill>
                <a:effectLst/>
                <a:latin typeface="system-ui"/>
              </a:rPr>
              <a:t>2</a:t>
            </a:r>
            <a:r>
              <a:rPr lang="en-US" sz="5400" b="0" i="0" dirty="0">
                <a:solidFill>
                  <a:srgbClr val="000000"/>
                </a:solidFill>
                <a:effectLst/>
                <a:latin typeface="system-ui"/>
              </a:rPr>
              <a:t> Blessed is the man against whom</a:t>
            </a:r>
            <a:r>
              <a:rPr lang="en-US" sz="5400" dirty="0">
                <a:solidFill>
                  <a:srgbClr val="000000"/>
                </a:solidFill>
                <a:latin typeface="system-ui"/>
              </a:rPr>
              <a:t> t</a:t>
            </a:r>
            <a:r>
              <a:rPr lang="en-US" sz="5400" b="0" i="0" dirty="0">
                <a:solidFill>
                  <a:srgbClr val="000000"/>
                </a:solidFill>
                <a:effectLst/>
                <a:latin typeface="system-ui"/>
              </a:rPr>
              <a:t>he </a:t>
            </a:r>
            <a:r>
              <a:rPr lang="en-US" sz="5400" b="0" i="0" cap="small" dirty="0">
                <a:solidFill>
                  <a:srgbClr val="000000"/>
                </a:solidFill>
                <a:effectLst/>
                <a:latin typeface="system-ui"/>
              </a:rPr>
              <a:t>Lord</a:t>
            </a:r>
            <a:r>
              <a:rPr lang="en-US" sz="5400" b="0" i="0" dirty="0">
                <a:solidFill>
                  <a:srgbClr val="000000"/>
                </a:solidFill>
                <a:effectLst/>
                <a:latin typeface="system-ui"/>
              </a:rPr>
              <a:t> counts no iniquity, and in whose spirit there is no deceit.</a:t>
            </a:r>
            <a:endParaRPr lang="en-GB" sz="5400" dirty="0"/>
          </a:p>
        </p:txBody>
      </p:sp>
    </p:spTree>
    <p:extLst>
      <p:ext uri="{BB962C8B-B14F-4D97-AF65-F5344CB8AC3E}">
        <p14:creationId xmlns:p14="http://schemas.microsoft.com/office/powerpoint/2010/main" val="54316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3527D29-732E-32F1-1071-8D842B197C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0E66CC-56CA-800D-3116-3A53BC206052}"/>
              </a:ext>
            </a:extLst>
          </p:cNvPr>
          <p:cNvSpPr txBox="1"/>
          <p:nvPr/>
        </p:nvSpPr>
        <p:spPr>
          <a:xfrm>
            <a:off x="454324" y="276046"/>
            <a:ext cx="11415623" cy="5909310"/>
          </a:xfrm>
          <a:prstGeom prst="rect">
            <a:avLst/>
          </a:prstGeom>
          <a:noFill/>
        </p:spPr>
        <p:txBody>
          <a:bodyPr wrap="square">
            <a:spAutoFit/>
          </a:bodyPr>
          <a:lstStyle/>
          <a:p>
            <a:r>
              <a:rPr lang="en-US" sz="5400" b="1" i="0" dirty="0">
                <a:solidFill>
                  <a:srgbClr val="000000"/>
                </a:solidFill>
                <a:effectLst/>
                <a:latin typeface="system-ui"/>
              </a:rPr>
              <a:t>3 </a:t>
            </a:r>
            <a:r>
              <a:rPr lang="en-US" sz="5400" b="0" i="0" dirty="0">
                <a:solidFill>
                  <a:srgbClr val="000000"/>
                </a:solidFill>
                <a:effectLst/>
                <a:latin typeface="system-ui"/>
              </a:rPr>
              <a:t>For when I kept silent, my bones wasted away through my groaning all day long.</a:t>
            </a:r>
            <a:br>
              <a:rPr lang="en-US" sz="5400" dirty="0"/>
            </a:br>
            <a:endParaRPr lang="en-US" sz="5400" dirty="0"/>
          </a:p>
          <a:p>
            <a:r>
              <a:rPr lang="en-US" sz="5400" b="1" dirty="0">
                <a:solidFill>
                  <a:srgbClr val="000000"/>
                </a:solidFill>
                <a:latin typeface="system-ui"/>
              </a:rPr>
              <a:t>4</a:t>
            </a:r>
            <a:r>
              <a:rPr lang="en-US" sz="5400" dirty="0">
                <a:solidFill>
                  <a:srgbClr val="000000"/>
                </a:solidFill>
                <a:latin typeface="system-ui"/>
              </a:rPr>
              <a:t> For </a:t>
            </a:r>
            <a:r>
              <a:rPr lang="en-US" sz="5400" b="0" i="0" dirty="0">
                <a:solidFill>
                  <a:srgbClr val="000000"/>
                </a:solidFill>
                <a:effectLst/>
                <a:latin typeface="system-ui"/>
              </a:rPr>
              <a:t>day and night your hand was heavy upon me; my strength was dried up as by the heat of summer. </a:t>
            </a:r>
            <a:endParaRPr lang="en-GB" sz="5400" dirty="0"/>
          </a:p>
        </p:txBody>
      </p:sp>
    </p:spTree>
    <p:extLst>
      <p:ext uri="{BB962C8B-B14F-4D97-AF65-F5344CB8AC3E}">
        <p14:creationId xmlns:p14="http://schemas.microsoft.com/office/powerpoint/2010/main" val="192610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90BE8A3-EC4D-259A-4147-9930597950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73F633-BA85-7E46-5D0A-AA8C698595AD}"/>
              </a:ext>
            </a:extLst>
          </p:cNvPr>
          <p:cNvSpPr txBox="1"/>
          <p:nvPr/>
        </p:nvSpPr>
        <p:spPr>
          <a:xfrm>
            <a:off x="586596" y="1328468"/>
            <a:ext cx="11421374" cy="3416320"/>
          </a:xfrm>
          <a:prstGeom prst="rect">
            <a:avLst/>
          </a:prstGeom>
          <a:noFill/>
        </p:spPr>
        <p:txBody>
          <a:bodyPr wrap="square">
            <a:spAutoFit/>
          </a:bodyPr>
          <a:lstStyle/>
          <a:p>
            <a:r>
              <a:rPr lang="en-US" sz="5400" b="1" i="0" dirty="0">
                <a:solidFill>
                  <a:srgbClr val="000000"/>
                </a:solidFill>
                <a:effectLst/>
                <a:latin typeface="system-ui"/>
              </a:rPr>
              <a:t>5</a:t>
            </a:r>
            <a:r>
              <a:rPr lang="en-US" sz="5400" b="0" i="0" dirty="0">
                <a:solidFill>
                  <a:srgbClr val="000000"/>
                </a:solidFill>
                <a:effectLst/>
                <a:latin typeface="system-ui"/>
              </a:rPr>
              <a:t> I acknowledged my sin to you, and I did not cover my iniquity; I said, “I will confess my transgressions to the </a:t>
            </a:r>
            <a:r>
              <a:rPr lang="en-US" sz="5400" b="0" i="0" cap="small" dirty="0">
                <a:solidFill>
                  <a:srgbClr val="000000"/>
                </a:solidFill>
                <a:effectLst/>
                <a:latin typeface="system-ui"/>
              </a:rPr>
              <a:t>Lord</a:t>
            </a:r>
            <a:r>
              <a:rPr lang="en-US" sz="5400" b="0" i="0" dirty="0">
                <a:solidFill>
                  <a:srgbClr val="000000"/>
                </a:solidFill>
                <a:effectLst/>
                <a:latin typeface="system-ui"/>
              </a:rPr>
              <a:t>,”</a:t>
            </a:r>
            <a:br>
              <a:rPr lang="en-US" sz="5400" dirty="0"/>
            </a:br>
            <a:r>
              <a:rPr lang="en-US" sz="5400" b="0" i="0" dirty="0">
                <a:solidFill>
                  <a:srgbClr val="000000"/>
                </a:solidFill>
                <a:effectLst/>
                <a:latin typeface="system-ui"/>
              </a:rPr>
              <a:t>and you forgave the iniquity of my sin. </a:t>
            </a:r>
            <a:endParaRPr lang="en-GB" sz="5400" dirty="0"/>
          </a:p>
        </p:txBody>
      </p:sp>
    </p:spTree>
    <p:extLst>
      <p:ext uri="{BB962C8B-B14F-4D97-AF65-F5344CB8AC3E}">
        <p14:creationId xmlns:p14="http://schemas.microsoft.com/office/powerpoint/2010/main" val="110379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E6286456-ABDD-02DA-84A4-2390088ED5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A4D449-5C40-CE65-9DCA-5BD9A36B5D18}"/>
              </a:ext>
            </a:extLst>
          </p:cNvPr>
          <p:cNvSpPr txBox="1"/>
          <p:nvPr/>
        </p:nvSpPr>
        <p:spPr>
          <a:xfrm>
            <a:off x="483079" y="914400"/>
            <a:ext cx="10938295" cy="4247317"/>
          </a:xfrm>
          <a:prstGeom prst="rect">
            <a:avLst/>
          </a:prstGeom>
          <a:noFill/>
        </p:spPr>
        <p:txBody>
          <a:bodyPr wrap="square">
            <a:spAutoFit/>
          </a:bodyPr>
          <a:lstStyle/>
          <a:p>
            <a:r>
              <a:rPr lang="en-US" sz="5400" b="1" i="0" dirty="0">
                <a:solidFill>
                  <a:srgbClr val="000000"/>
                </a:solidFill>
                <a:effectLst/>
                <a:latin typeface="system-ui"/>
              </a:rPr>
              <a:t>6</a:t>
            </a:r>
            <a:r>
              <a:rPr lang="en-US" sz="5400" b="0" i="0" dirty="0">
                <a:solidFill>
                  <a:srgbClr val="000000"/>
                </a:solidFill>
                <a:effectLst/>
                <a:latin typeface="system-ui"/>
              </a:rPr>
              <a:t> Therefore let everyone who is godly offer prayer to you at a time when you may be found; surely in the rush of great waters, they shall not reach him.</a:t>
            </a:r>
            <a:endParaRPr lang="en-GB" sz="5400" dirty="0"/>
          </a:p>
        </p:txBody>
      </p:sp>
    </p:spTree>
    <p:extLst>
      <p:ext uri="{BB962C8B-B14F-4D97-AF65-F5344CB8AC3E}">
        <p14:creationId xmlns:p14="http://schemas.microsoft.com/office/powerpoint/2010/main" val="2781143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8004F9CA-7185-588F-068C-5BE7AF13F8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DA6C2B-C05B-402E-6E81-48CBF6C0E1F3}"/>
              </a:ext>
            </a:extLst>
          </p:cNvPr>
          <p:cNvSpPr txBox="1"/>
          <p:nvPr/>
        </p:nvSpPr>
        <p:spPr>
          <a:xfrm>
            <a:off x="322052" y="243512"/>
            <a:ext cx="11547895" cy="6370975"/>
          </a:xfrm>
          <a:prstGeom prst="rect">
            <a:avLst/>
          </a:prstGeom>
          <a:noFill/>
        </p:spPr>
        <p:txBody>
          <a:bodyPr wrap="square">
            <a:spAutoFit/>
          </a:bodyPr>
          <a:lstStyle/>
          <a:p>
            <a:r>
              <a:rPr lang="en-US" sz="5400" b="1" i="0" dirty="0">
                <a:solidFill>
                  <a:srgbClr val="000000"/>
                </a:solidFill>
                <a:effectLst/>
                <a:latin typeface="+mj-lt"/>
              </a:rPr>
              <a:t>7</a:t>
            </a:r>
            <a:r>
              <a:rPr lang="en-US" sz="5400" b="0" i="0" dirty="0">
                <a:solidFill>
                  <a:srgbClr val="000000"/>
                </a:solidFill>
                <a:effectLst/>
                <a:latin typeface="+mj-lt"/>
              </a:rPr>
              <a:t> You are a hiding place for me; you preserve me from trouble; you surround me with shouts of deliverance</a:t>
            </a:r>
            <a:r>
              <a:rPr lang="en-US" sz="4800" b="0" i="0" dirty="0">
                <a:solidFill>
                  <a:schemeClr val="bg1"/>
                </a:solidFill>
                <a:effectLst/>
                <a:latin typeface="+mj-lt"/>
              </a:rPr>
              <a:t>.</a:t>
            </a:r>
            <a:r>
              <a:rPr lang="en-US" sz="4800" dirty="0">
                <a:solidFill>
                  <a:schemeClr val="bg1"/>
                </a:solidFill>
                <a:latin typeface="+mj-lt"/>
              </a:rPr>
              <a:t> </a:t>
            </a:r>
          </a:p>
          <a:p>
            <a:endParaRPr lang="en-US" sz="4800" b="1" dirty="0">
              <a:solidFill>
                <a:schemeClr val="bg1"/>
              </a:solidFill>
              <a:latin typeface="+mj-lt"/>
            </a:endParaRPr>
          </a:p>
          <a:p>
            <a:r>
              <a:rPr lang="en-US" sz="4800" b="1" dirty="0">
                <a:solidFill>
                  <a:schemeClr val="bg1"/>
                </a:solidFill>
                <a:latin typeface="+mj-lt"/>
              </a:rPr>
              <a:t>8</a:t>
            </a:r>
            <a:r>
              <a:rPr lang="en-US" sz="4800" dirty="0">
                <a:solidFill>
                  <a:schemeClr val="bg1"/>
                </a:solidFill>
                <a:latin typeface="+mj-lt"/>
              </a:rPr>
              <a:t> I will instruct you and teach you in the way you should go; I will counsel you with my eye upon you.</a:t>
            </a:r>
            <a:endParaRPr lang="en-GB" sz="4800" dirty="0">
              <a:solidFill>
                <a:schemeClr val="bg1"/>
              </a:solidFill>
              <a:latin typeface="+mj-lt"/>
            </a:endParaRPr>
          </a:p>
        </p:txBody>
      </p:sp>
    </p:spTree>
    <p:extLst>
      <p:ext uri="{BB962C8B-B14F-4D97-AF65-F5344CB8AC3E}">
        <p14:creationId xmlns:p14="http://schemas.microsoft.com/office/powerpoint/2010/main" val="74950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E137DB08-FEF4-0619-EBCF-98B193A989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749073-4F38-85D2-5FE6-A102B3147EA2}"/>
              </a:ext>
            </a:extLst>
          </p:cNvPr>
          <p:cNvSpPr txBox="1"/>
          <p:nvPr/>
        </p:nvSpPr>
        <p:spPr>
          <a:xfrm>
            <a:off x="483079" y="1069675"/>
            <a:ext cx="11524891" cy="3416320"/>
          </a:xfrm>
          <a:prstGeom prst="rect">
            <a:avLst/>
          </a:prstGeom>
          <a:noFill/>
        </p:spPr>
        <p:txBody>
          <a:bodyPr wrap="square">
            <a:spAutoFit/>
          </a:bodyPr>
          <a:lstStyle/>
          <a:p>
            <a:r>
              <a:rPr lang="en-US" sz="5400" b="1" dirty="0">
                <a:solidFill>
                  <a:schemeClr val="bg1"/>
                </a:solidFill>
              </a:rPr>
              <a:t>9</a:t>
            </a:r>
            <a:r>
              <a:rPr lang="en-US" sz="5400" dirty="0">
                <a:solidFill>
                  <a:schemeClr val="bg1"/>
                </a:solidFill>
              </a:rPr>
              <a:t> Be not like a horse or a mule, without understanding, which must be curbed with bit and bridle, or it will not stay near you.</a:t>
            </a:r>
            <a:endParaRPr lang="en-GB" sz="5400" dirty="0">
              <a:solidFill>
                <a:schemeClr val="bg1"/>
              </a:solidFill>
            </a:endParaRPr>
          </a:p>
        </p:txBody>
      </p:sp>
    </p:spTree>
    <p:extLst>
      <p:ext uri="{BB962C8B-B14F-4D97-AF65-F5344CB8AC3E}">
        <p14:creationId xmlns:p14="http://schemas.microsoft.com/office/powerpoint/2010/main" val="2022481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53C0BF4-5CAC-1B6E-1F0E-5A7D7AD61C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054CD5-3CC5-87CC-F081-D899C727A3F0}"/>
              </a:ext>
            </a:extLst>
          </p:cNvPr>
          <p:cNvSpPr txBox="1"/>
          <p:nvPr/>
        </p:nvSpPr>
        <p:spPr>
          <a:xfrm>
            <a:off x="247290" y="310551"/>
            <a:ext cx="11697419" cy="5909310"/>
          </a:xfrm>
          <a:prstGeom prst="rect">
            <a:avLst/>
          </a:prstGeom>
          <a:noFill/>
        </p:spPr>
        <p:txBody>
          <a:bodyPr wrap="square">
            <a:spAutoFit/>
          </a:bodyPr>
          <a:lstStyle/>
          <a:p>
            <a:r>
              <a:rPr lang="en-US" sz="5400" b="1" i="0" dirty="0">
                <a:solidFill>
                  <a:srgbClr val="000000"/>
                </a:solidFill>
                <a:effectLst/>
                <a:latin typeface="system-ui"/>
              </a:rPr>
              <a:t>10</a:t>
            </a:r>
            <a:r>
              <a:rPr lang="en-US" sz="5400" b="0" i="0" dirty="0">
                <a:solidFill>
                  <a:srgbClr val="000000"/>
                </a:solidFill>
                <a:effectLst/>
                <a:latin typeface="system-ui"/>
              </a:rPr>
              <a:t> Many are the sorrows of the wicked, but steadfast love surrounds the one who trusts in the </a:t>
            </a:r>
            <a:r>
              <a:rPr lang="en-US" sz="5400" b="0" i="0" cap="small" dirty="0">
                <a:solidFill>
                  <a:srgbClr val="000000"/>
                </a:solidFill>
                <a:effectLst/>
                <a:latin typeface="system-ui"/>
              </a:rPr>
              <a:t>Lord</a:t>
            </a:r>
            <a:r>
              <a:rPr lang="en-US" sz="5400" b="0" i="0" dirty="0">
                <a:solidFill>
                  <a:srgbClr val="000000"/>
                </a:solidFill>
                <a:effectLst/>
                <a:latin typeface="system-ui"/>
              </a:rPr>
              <a:t>.</a:t>
            </a:r>
            <a:br>
              <a:rPr lang="en-US" sz="5400" dirty="0"/>
            </a:br>
            <a:endParaRPr lang="en-US" sz="5400" dirty="0"/>
          </a:p>
          <a:p>
            <a:r>
              <a:rPr lang="en-US" sz="5400" b="1" i="0" dirty="0">
                <a:solidFill>
                  <a:srgbClr val="000000"/>
                </a:solidFill>
                <a:effectLst/>
                <a:latin typeface="system-ui"/>
              </a:rPr>
              <a:t>11</a:t>
            </a:r>
            <a:r>
              <a:rPr lang="en-US" sz="5400" b="0" i="0" dirty="0">
                <a:solidFill>
                  <a:srgbClr val="000000"/>
                </a:solidFill>
                <a:effectLst/>
                <a:latin typeface="system-ui"/>
              </a:rPr>
              <a:t> Be glad in the </a:t>
            </a:r>
            <a:r>
              <a:rPr lang="en-US" sz="5400" b="0" i="0" cap="small" dirty="0">
                <a:solidFill>
                  <a:srgbClr val="000000"/>
                </a:solidFill>
                <a:effectLst/>
                <a:latin typeface="system-ui"/>
              </a:rPr>
              <a:t>Lord</a:t>
            </a:r>
            <a:r>
              <a:rPr lang="en-US" sz="5400" b="0" i="0" dirty="0">
                <a:solidFill>
                  <a:srgbClr val="000000"/>
                </a:solidFill>
                <a:effectLst/>
                <a:latin typeface="system-ui"/>
              </a:rPr>
              <a:t>, and rejoice, O righteous, and shout for joy, all you upright in heart!</a:t>
            </a:r>
            <a:endParaRPr lang="en-GB" sz="5400" dirty="0"/>
          </a:p>
        </p:txBody>
      </p:sp>
    </p:spTree>
    <p:extLst>
      <p:ext uri="{BB962C8B-B14F-4D97-AF65-F5344CB8AC3E}">
        <p14:creationId xmlns:p14="http://schemas.microsoft.com/office/powerpoint/2010/main" val="371143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C56EB9A-E42C-80F0-4A30-CEDD66EDE2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E0894A-87BA-F858-DF6A-17857552F042}"/>
              </a:ext>
            </a:extLst>
          </p:cNvPr>
          <p:cNvSpPr txBox="1"/>
          <p:nvPr/>
        </p:nvSpPr>
        <p:spPr>
          <a:xfrm>
            <a:off x="988828" y="245953"/>
            <a:ext cx="9930809" cy="923330"/>
          </a:xfrm>
          <a:prstGeom prst="rect">
            <a:avLst/>
          </a:prstGeom>
          <a:noFill/>
        </p:spPr>
        <p:txBody>
          <a:bodyPr wrap="square">
            <a:spAutoFit/>
          </a:bodyPr>
          <a:lstStyle/>
          <a:p>
            <a:pPr marL="0" marR="0" algn="ctr">
              <a:spcBef>
                <a:spcPts val="0"/>
              </a:spcBef>
              <a:spcAft>
                <a:spcPts val="0"/>
              </a:spcAft>
            </a:pP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New</a:t>
            </a: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Testament: Matthew 4:1</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AFE8A59-274D-1F4F-239A-C78DDD15618E}"/>
              </a:ext>
            </a:extLst>
          </p:cNvPr>
          <p:cNvSpPr txBox="1"/>
          <p:nvPr/>
        </p:nvSpPr>
        <p:spPr>
          <a:xfrm>
            <a:off x="462951" y="1520490"/>
            <a:ext cx="11266098" cy="4626908"/>
          </a:xfrm>
          <a:prstGeom prst="rect">
            <a:avLst/>
          </a:prstGeom>
          <a:noFill/>
        </p:spPr>
        <p:txBody>
          <a:bodyPr wrap="square">
            <a:spAutoFit/>
          </a:bodyPr>
          <a:lstStyle/>
          <a:p>
            <a:pPr algn="l">
              <a:spcBef>
                <a:spcPts val="1500"/>
              </a:spcBef>
              <a:spcAft>
                <a:spcPts val="750"/>
              </a:spcAft>
              <a:buNone/>
            </a:pPr>
            <a:r>
              <a:rPr lang="en-US" sz="4800" b="1" i="0" dirty="0">
                <a:solidFill>
                  <a:srgbClr val="000000"/>
                </a:solidFill>
                <a:effectLst/>
                <a:latin typeface="system-ui"/>
              </a:rPr>
              <a:t>The Temptation of Jesus</a:t>
            </a:r>
          </a:p>
          <a:p>
            <a:pPr algn="l">
              <a:buNone/>
            </a:pPr>
            <a:r>
              <a:rPr lang="en-US" sz="4800" b="1" dirty="0">
                <a:solidFill>
                  <a:srgbClr val="000000"/>
                </a:solidFill>
                <a:latin typeface="system-ui"/>
              </a:rPr>
              <a:t>1  </a:t>
            </a:r>
            <a:r>
              <a:rPr lang="en-US" sz="4800" b="1" i="0" dirty="0">
                <a:solidFill>
                  <a:srgbClr val="000000"/>
                </a:solidFill>
                <a:effectLst/>
                <a:latin typeface="system-ui"/>
              </a:rPr>
              <a:t>Then Jesus was led up by the Spirit into the wilderness to be tempted by the devil. </a:t>
            </a:r>
            <a:r>
              <a:rPr lang="en-US" sz="4800" b="1" i="0" baseline="30000" dirty="0">
                <a:solidFill>
                  <a:srgbClr val="000000"/>
                </a:solidFill>
                <a:effectLst/>
                <a:latin typeface="system-ui"/>
              </a:rPr>
              <a:t> </a:t>
            </a:r>
          </a:p>
          <a:p>
            <a:pPr algn="l">
              <a:buNone/>
            </a:pPr>
            <a:endParaRPr lang="en-US" sz="4800" b="1" i="0" dirty="0">
              <a:solidFill>
                <a:srgbClr val="000000"/>
              </a:solidFill>
              <a:effectLst/>
              <a:latin typeface="system-ui"/>
            </a:endParaRPr>
          </a:p>
          <a:p>
            <a:pPr algn="l">
              <a:buNone/>
            </a:pPr>
            <a:r>
              <a:rPr lang="en-US" sz="4800" b="1" i="0" dirty="0">
                <a:solidFill>
                  <a:srgbClr val="000000"/>
                </a:solidFill>
                <a:effectLst/>
                <a:latin typeface="system-ui"/>
              </a:rPr>
              <a:t>2  And after fasting forty days and forty nights, he was hungry. </a:t>
            </a:r>
          </a:p>
        </p:txBody>
      </p:sp>
    </p:spTree>
    <p:extLst>
      <p:ext uri="{BB962C8B-B14F-4D97-AF65-F5344CB8AC3E}">
        <p14:creationId xmlns:p14="http://schemas.microsoft.com/office/powerpoint/2010/main" val="2759616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E9D757A-10DC-6ED8-FC18-D1F873F6E1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70C78AB-FEF9-F58F-1C70-755C507919C6}"/>
              </a:ext>
            </a:extLst>
          </p:cNvPr>
          <p:cNvSpPr txBox="1"/>
          <p:nvPr/>
        </p:nvSpPr>
        <p:spPr>
          <a:xfrm>
            <a:off x="293297" y="0"/>
            <a:ext cx="11490385" cy="6740307"/>
          </a:xfrm>
          <a:prstGeom prst="rect">
            <a:avLst/>
          </a:prstGeom>
          <a:noFill/>
        </p:spPr>
        <p:txBody>
          <a:bodyPr wrap="square">
            <a:spAutoFit/>
          </a:bodyPr>
          <a:lstStyle/>
          <a:p>
            <a:pPr algn="l">
              <a:buNone/>
            </a:pPr>
            <a:r>
              <a:rPr lang="en-US" sz="5400" b="1" i="0" baseline="30000" dirty="0">
                <a:solidFill>
                  <a:srgbClr val="000000"/>
                </a:solidFill>
                <a:effectLst/>
                <a:latin typeface="system-ui"/>
              </a:rPr>
              <a:t>3 </a:t>
            </a:r>
            <a:r>
              <a:rPr lang="en-US" sz="5400" b="1" i="0" dirty="0">
                <a:solidFill>
                  <a:srgbClr val="000000"/>
                </a:solidFill>
                <a:effectLst/>
                <a:latin typeface="system-ui"/>
              </a:rPr>
              <a:t>And the tempter came and said to him, “If you are the Son of God, command these stones to become loaves of bread.” </a:t>
            </a:r>
            <a:r>
              <a:rPr lang="en-US" sz="5400" b="1" i="0" baseline="30000" dirty="0">
                <a:solidFill>
                  <a:srgbClr val="000000"/>
                </a:solidFill>
                <a:effectLst/>
                <a:latin typeface="system-ui"/>
              </a:rPr>
              <a:t>4 </a:t>
            </a:r>
            <a:r>
              <a:rPr lang="en-US" sz="5400" b="1" i="0" dirty="0">
                <a:solidFill>
                  <a:srgbClr val="000000"/>
                </a:solidFill>
                <a:effectLst/>
                <a:latin typeface="system-ui"/>
              </a:rPr>
              <a:t>But he answered, “It is written,</a:t>
            </a:r>
          </a:p>
          <a:p>
            <a:pPr algn="l">
              <a:buNone/>
            </a:pPr>
            <a:r>
              <a:rPr lang="en-US" sz="5400" b="1" i="0" dirty="0">
                <a:solidFill>
                  <a:srgbClr val="000000"/>
                </a:solidFill>
                <a:effectLst/>
                <a:latin typeface="system-ui"/>
              </a:rPr>
              <a:t>“‘Man shall not live by bread alone,</a:t>
            </a:r>
            <a:br>
              <a:rPr lang="en-US" sz="5400" b="1" i="0" dirty="0">
                <a:solidFill>
                  <a:srgbClr val="000000"/>
                </a:solidFill>
                <a:effectLst/>
                <a:latin typeface="system-ui"/>
              </a:rPr>
            </a:br>
            <a:r>
              <a:rPr lang="en-US" sz="5400" b="1" i="0" dirty="0">
                <a:solidFill>
                  <a:srgbClr val="000000"/>
                </a:solidFill>
                <a:effectLst/>
                <a:latin typeface="system-ui"/>
              </a:rPr>
              <a:t>but by every word that comes from the mouth of God.’”</a:t>
            </a:r>
          </a:p>
        </p:txBody>
      </p:sp>
    </p:spTree>
    <p:extLst>
      <p:ext uri="{BB962C8B-B14F-4D97-AF65-F5344CB8AC3E}">
        <p14:creationId xmlns:p14="http://schemas.microsoft.com/office/powerpoint/2010/main" val="4104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DE541EE1-15AC-BFA3-AA7A-374E2DD1E4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F0CFF8-5429-40E3-3D6E-63B6A2A48D18}"/>
              </a:ext>
            </a:extLst>
          </p:cNvPr>
          <p:cNvSpPr txBox="1"/>
          <p:nvPr/>
        </p:nvSpPr>
        <p:spPr>
          <a:xfrm>
            <a:off x="480204" y="517586"/>
            <a:ext cx="11231592" cy="5509200"/>
          </a:xfrm>
          <a:prstGeom prst="rect">
            <a:avLst/>
          </a:prstGeom>
          <a:noFill/>
        </p:spPr>
        <p:txBody>
          <a:bodyPr wrap="square">
            <a:spAutoFit/>
          </a:bodyPr>
          <a:lstStyle/>
          <a:p>
            <a:pPr algn="l">
              <a:buNone/>
            </a:pPr>
            <a:r>
              <a:rPr lang="en-US" sz="4400" b="1" i="0" baseline="30000" dirty="0">
                <a:solidFill>
                  <a:srgbClr val="000000"/>
                </a:solidFill>
                <a:effectLst/>
                <a:latin typeface="system-ui"/>
              </a:rPr>
              <a:t>5 </a:t>
            </a:r>
            <a:r>
              <a:rPr lang="en-US" sz="4400" b="1" i="0" dirty="0">
                <a:solidFill>
                  <a:srgbClr val="000000"/>
                </a:solidFill>
                <a:effectLst/>
                <a:latin typeface="system-ui"/>
              </a:rPr>
              <a:t>Then the devil took him to the holy city and set him on the pinnacle of the temple </a:t>
            </a:r>
            <a:r>
              <a:rPr lang="en-US" sz="4400" b="1" i="0" baseline="30000" dirty="0">
                <a:solidFill>
                  <a:srgbClr val="000000"/>
                </a:solidFill>
                <a:effectLst/>
                <a:latin typeface="system-ui"/>
              </a:rPr>
              <a:t>6 </a:t>
            </a:r>
            <a:r>
              <a:rPr lang="en-US" sz="4400" b="1" i="0" dirty="0">
                <a:solidFill>
                  <a:srgbClr val="000000"/>
                </a:solidFill>
                <a:effectLst/>
                <a:latin typeface="system-ui"/>
              </a:rPr>
              <a:t>and said to him, “If you are the Son of God, throw yourself down, for it is written,</a:t>
            </a:r>
          </a:p>
          <a:p>
            <a:pPr algn="l">
              <a:buNone/>
            </a:pPr>
            <a:r>
              <a:rPr lang="en-US" sz="4400" b="1" i="0" dirty="0">
                <a:solidFill>
                  <a:srgbClr val="000000"/>
                </a:solidFill>
                <a:effectLst/>
                <a:latin typeface="system-ui"/>
              </a:rPr>
              <a:t>“‘He will command his angels concerning you,’</a:t>
            </a:r>
          </a:p>
          <a:p>
            <a:pPr algn="l">
              <a:buNone/>
            </a:pPr>
            <a:r>
              <a:rPr lang="en-US" sz="4400" b="1" i="0" dirty="0">
                <a:solidFill>
                  <a:srgbClr val="000000"/>
                </a:solidFill>
                <a:effectLst/>
                <a:latin typeface="system-ui"/>
              </a:rPr>
              <a:t>and</a:t>
            </a:r>
          </a:p>
          <a:p>
            <a:pPr algn="l">
              <a:buNone/>
            </a:pPr>
            <a:r>
              <a:rPr lang="en-US" sz="4400" b="1" i="0" dirty="0">
                <a:solidFill>
                  <a:srgbClr val="000000"/>
                </a:solidFill>
                <a:effectLst/>
                <a:latin typeface="system-ui"/>
              </a:rPr>
              <a:t>“‘On their hands they will bear you up,</a:t>
            </a:r>
            <a:br>
              <a:rPr lang="en-US" sz="4400" b="1" i="0" dirty="0">
                <a:solidFill>
                  <a:srgbClr val="000000"/>
                </a:solidFill>
                <a:effectLst/>
                <a:latin typeface="system-ui"/>
              </a:rPr>
            </a:br>
            <a:r>
              <a:rPr lang="en-US" sz="4400" b="1" i="0" dirty="0">
                <a:solidFill>
                  <a:srgbClr val="000000"/>
                </a:solidFill>
                <a:effectLst/>
                <a:latin typeface="Courier New" panose="02070309020205020404" pitchFamily="49" charset="0"/>
              </a:rPr>
              <a:t>    </a:t>
            </a:r>
            <a:r>
              <a:rPr lang="en-US" sz="4400" b="1" i="0" dirty="0">
                <a:solidFill>
                  <a:srgbClr val="000000"/>
                </a:solidFill>
                <a:effectLst/>
                <a:latin typeface="system-ui"/>
              </a:rPr>
              <a:t>lest you strike your foot against a stone.’”</a:t>
            </a:r>
          </a:p>
        </p:txBody>
      </p:sp>
    </p:spTree>
    <p:extLst>
      <p:ext uri="{BB962C8B-B14F-4D97-AF65-F5344CB8AC3E}">
        <p14:creationId xmlns:p14="http://schemas.microsoft.com/office/powerpoint/2010/main" val="325447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DEBBA91-E83D-34C0-1872-048E54E668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911A4A-0A60-D1EC-E6A6-726269E4AE04}"/>
              </a:ext>
            </a:extLst>
          </p:cNvPr>
          <p:cNvSpPr txBox="1"/>
          <p:nvPr/>
        </p:nvSpPr>
        <p:spPr>
          <a:xfrm>
            <a:off x="385313" y="448574"/>
            <a:ext cx="11421374" cy="5632311"/>
          </a:xfrm>
          <a:prstGeom prst="rect">
            <a:avLst/>
          </a:prstGeom>
          <a:noFill/>
        </p:spPr>
        <p:txBody>
          <a:bodyPr wrap="square">
            <a:spAutoFit/>
          </a:bodyPr>
          <a:lstStyle/>
          <a:p>
            <a:r>
              <a:rPr lang="en-US" sz="5400" b="1" i="0" baseline="30000" dirty="0">
                <a:solidFill>
                  <a:srgbClr val="000000"/>
                </a:solidFill>
                <a:effectLst/>
                <a:latin typeface="system-ui"/>
              </a:rPr>
              <a:t>7 </a:t>
            </a:r>
            <a:r>
              <a:rPr lang="en-US" sz="5400" b="1" i="0" dirty="0">
                <a:solidFill>
                  <a:srgbClr val="000000"/>
                </a:solidFill>
                <a:effectLst/>
                <a:latin typeface="system-ui"/>
              </a:rPr>
              <a:t>Jesus said to him, “Again it is written, ‘You shall not put the Lord your God to the test.’” </a:t>
            </a:r>
          </a:p>
          <a:p>
            <a:endParaRPr lang="en-US" sz="5400" b="1" baseline="30000" dirty="0">
              <a:solidFill>
                <a:srgbClr val="000000"/>
              </a:solidFill>
              <a:latin typeface="system-ui"/>
            </a:endParaRPr>
          </a:p>
          <a:p>
            <a:r>
              <a:rPr lang="en-US" sz="5400" b="1" i="0" baseline="30000" dirty="0">
                <a:solidFill>
                  <a:srgbClr val="000000"/>
                </a:solidFill>
                <a:effectLst/>
                <a:latin typeface="system-ui"/>
              </a:rPr>
              <a:t>8 </a:t>
            </a:r>
            <a:r>
              <a:rPr lang="en-US" sz="5400" b="1" i="0" dirty="0">
                <a:solidFill>
                  <a:srgbClr val="000000"/>
                </a:solidFill>
                <a:effectLst/>
                <a:latin typeface="system-ui"/>
              </a:rPr>
              <a:t>Again, the devil took him to a very high mountain and showed him all the kingdoms of the world and their glory. </a:t>
            </a:r>
            <a:endParaRPr lang="en-GB" sz="5400" b="1" dirty="0"/>
          </a:p>
        </p:txBody>
      </p:sp>
    </p:spTree>
    <p:extLst>
      <p:ext uri="{BB962C8B-B14F-4D97-AF65-F5344CB8AC3E}">
        <p14:creationId xmlns:p14="http://schemas.microsoft.com/office/powerpoint/2010/main" val="535740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8D49355D-B1CD-4C8D-C2CC-9234D0923C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EAB58F-2CC4-E890-8844-0149FD47663D}"/>
              </a:ext>
            </a:extLst>
          </p:cNvPr>
          <p:cNvSpPr txBox="1"/>
          <p:nvPr/>
        </p:nvSpPr>
        <p:spPr>
          <a:xfrm>
            <a:off x="603849" y="517585"/>
            <a:ext cx="11179834" cy="5324535"/>
          </a:xfrm>
          <a:prstGeom prst="rect">
            <a:avLst/>
          </a:prstGeom>
          <a:noFill/>
        </p:spPr>
        <p:txBody>
          <a:bodyPr wrap="square">
            <a:spAutoFit/>
          </a:bodyPr>
          <a:lstStyle/>
          <a:p>
            <a:r>
              <a:rPr lang="en-US" sz="6000" b="1" i="0" baseline="30000" dirty="0">
                <a:solidFill>
                  <a:srgbClr val="000000"/>
                </a:solidFill>
                <a:effectLst/>
                <a:latin typeface="system-ui"/>
              </a:rPr>
              <a:t>9 </a:t>
            </a:r>
            <a:r>
              <a:rPr lang="en-US" sz="6000" b="1" i="0" dirty="0">
                <a:solidFill>
                  <a:srgbClr val="000000"/>
                </a:solidFill>
                <a:effectLst/>
                <a:latin typeface="system-ui"/>
              </a:rPr>
              <a:t>And he said to him, “All these I will give you, if you will fall down and worship me.” </a:t>
            </a:r>
          </a:p>
          <a:p>
            <a:endParaRPr lang="en-US" sz="6000" b="1" baseline="30000" dirty="0">
              <a:solidFill>
                <a:srgbClr val="000000"/>
              </a:solidFill>
              <a:latin typeface="system-ui"/>
            </a:endParaRPr>
          </a:p>
          <a:p>
            <a:r>
              <a:rPr lang="en-US" sz="6000" b="1" i="0" baseline="30000" dirty="0">
                <a:solidFill>
                  <a:srgbClr val="000000"/>
                </a:solidFill>
                <a:effectLst/>
                <a:latin typeface="system-ui"/>
              </a:rPr>
              <a:t>10 </a:t>
            </a:r>
            <a:r>
              <a:rPr lang="en-US" sz="6000" b="1" i="0" dirty="0">
                <a:solidFill>
                  <a:srgbClr val="000000"/>
                </a:solidFill>
                <a:effectLst/>
                <a:latin typeface="system-ui"/>
              </a:rPr>
              <a:t>Then Jesus said to him, “Be gone, Satan! For it is written,</a:t>
            </a:r>
            <a:endParaRPr lang="en-GB" sz="6000" dirty="0"/>
          </a:p>
        </p:txBody>
      </p:sp>
    </p:spTree>
    <p:extLst>
      <p:ext uri="{BB962C8B-B14F-4D97-AF65-F5344CB8AC3E}">
        <p14:creationId xmlns:p14="http://schemas.microsoft.com/office/powerpoint/2010/main" val="3689248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A86939D-944F-FE8B-D7B6-75745EB398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E372B2-B4DA-000C-037A-35484806F514}"/>
              </a:ext>
            </a:extLst>
          </p:cNvPr>
          <p:cNvSpPr txBox="1"/>
          <p:nvPr/>
        </p:nvSpPr>
        <p:spPr>
          <a:xfrm>
            <a:off x="724619" y="552091"/>
            <a:ext cx="11007306" cy="5632311"/>
          </a:xfrm>
          <a:prstGeom prst="rect">
            <a:avLst/>
          </a:prstGeom>
          <a:noFill/>
        </p:spPr>
        <p:txBody>
          <a:bodyPr wrap="square">
            <a:spAutoFit/>
          </a:bodyPr>
          <a:lstStyle/>
          <a:p>
            <a:pPr algn="l">
              <a:buNone/>
            </a:pPr>
            <a:r>
              <a:rPr lang="en-US" sz="6000" b="1" i="0" dirty="0">
                <a:solidFill>
                  <a:srgbClr val="000000"/>
                </a:solidFill>
                <a:effectLst/>
                <a:latin typeface="system-ui"/>
              </a:rPr>
              <a:t>“‘You shall worship the Lord your God</a:t>
            </a:r>
            <a:r>
              <a:rPr lang="en-US" sz="6000" b="1" dirty="0">
                <a:solidFill>
                  <a:srgbClr val="000000"/>
                </a:solidFill>
                <a:latin typeface="system-ui"/>
              </a:rPr>
              <a:t> </a:t>
            </a:r>
            <a:r>
              <a:rPr lang="en-US" sz="6000" b="1" i="0" dirty="0">
                <a:solidFill>
                  <a:srgbClr val="000000"/>
                </a:solidFill>
                <a:effectLst/>
                <a:latin typeface="system-ui"/>
              </a:rPr>
              <a:t>and him only shall you serve.’”</a:t>
            </a:r>
          </a:p>
          <a:p>
            <a:pPr algn="l">
              <a:buNone/>
            </a:pPr>
            <a:r>
              <a:rPr lang="en-US" sz="6000" b="1" i="0" baseline="30000" dirty="0">
                <a:solidFill>
                  <a:srgbClr val="000000"/>
                </a:solidFill>
                <a:effectLst/>
                <a:latin typeface="system-ui"/>
              </a:rPr>
              <a:t>11 </a:t>
            </a:r>
            <a:r>
              <a:rPr lang="en-US" sz="6000" b="1" i="0" dirty="0">
                <a:solidFill>
                  <a:srgbClr val="000000"/>
                </a:solidFill>
                <a:effectLst/>
                <a:latin typeface="system-ui"/>
              </a:rPr>
              <a:t>Then the devil left him, and behold, angels came and were ministering to him.</a:t>
            </a:r>
          </a:p>
        </p:txBody>
      </p:sp>
    </p:spTree>
    <p:extLst>
      <p:ext uri="{BB962C8B-B14F-4D97-AF65-F5344CB8AC3E}">
        <p14:creationId xmlns:p14="http://schemas.microsoft.com/office/powerpoint/2010/main" val="1138858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19A40-8085-A3D3-6D95-BB463461A366}"/>
              </a:ext>
            </a:extLst>
          </p:cNvPr>
          <p:cNvSpPr txBox="1"/>
          <p:nvPr/>
        </p:nvSpPr>
        <p:spPr>
          <a:xfrm rot="789955">
            <a:off x="6780363" y="3085287"/>
            <a:ext cx="4330460" cy="1200329"/>
          </a:xfrm>
          <a:prstGeom prst="rect">
            <a:avLst/>
          </a:prstGeom>
          <a:noFill/>
        </p:spPr>
        <p:txBody>
          <a:bodyPr wrap="square" rtlCol="0">
            <a:spAutoFit/>
          </a:bodyPr>
          <a:lstStyle/>
          <a:p>
            <a:pPr algn="ctr"/>
            <a:r>
              <a:rPr lang="en-US" sz="3600" dirty="0">
                <a:solidFill>
                  <a:schemeClr val="bg1"/>
                </a:solidFill>
                <a:latin typeface="Arial Black" panose="020B0A04020102020204" pitchFamily="34" charset="0"/>
              </a:rPr>
              <a:t>Introduction </a:t>
            </a:r>
          </a:p>
          <a:p>
            <a:pPr algn="ctr"/>
            <a:r>
              <a:rPr lang="en-US" sz="3600" dirty="0">
                <a:solidFill>
                  <a:schemeClr val="bg1"/>
                </a:solidFill>
                <a:latin typeface="Arial Black" panose="020B0A04020102020204" pitchFamily="34" charset="0"/>
              </a:rPr>
              <a:t>of Speaker</a:t>
            </a:r>
            <a:endParaRPr lang="en-GB" sz="3600" dirty="0">
              <a:solidFill>
                <a:schemeClr val="bg1"/>
              </a:solidFill>
              <a:latin typeface="Arial Black" panose="020B0A04020102020204" pitchFamily="34" charset="0"/>
            </a:endParaRPr>
          </a:p>
        </p:txBody>
      </p:sp>
      <p:sp>
        <p:nvSpPr>
          <p:cNvPr id="4" name="TextBox 3">
            <a:extLst>
              <a:ext uri="{FF2B5EF4-FFF2-40B4-BE49-F238E27FC236}">
                <a16:creationId xmlns:a16="http://schemas.microsoft.com/office/drawing/2014/main" id="{70BEF44B-F47C-05E4-3915-4FA76CE92764}"/>
              </a:ext>
            </a:extLst>
          </p:cNvPr>
          <p:cNvSpPr txBox="1"/>
          <p:nvPr/>
        </p:nvSpPr>
        <p:spPr>
          <a:xfrm>
            <a:off x="345057" y="5503653"/>
            <a:ext cx="9489056" cy="1107996"/>
          </a:xfrm>
          <a:prstGeom prst="rect">
            <a:avLst/>
          </a:prstGeom>
          <a:noFill/>
        </p:spPr>
        <p:txBody>
          <a:bodyPr wrap="square" rtlCol="0">
            <a:spAutoFit/>
          </a:bodyPr>
          <a:lstStyle/>
          <a:p>
            <a:r>
              <a:rPr lang="en-US" sz="6600" i="1" dirty="0">
                <a:solidFill>
                  <a:schemeClr val="bg1"/>
                </a:solidFill>
              </a:rPr>
              <a:t>Rev. Doris Bright, Pastor</a:t>
            </a:r>
            <a:endParaRPr lang="en-GB" sz="6600" i="1" dirty="0">
              <a:solidFill>
                <a:schemeClr val="bg1"/>
              </a:solidFill>
            </a:endParaRPr>
          </a:p>
        </p:txBody>
      </p:sp>
    </p:spTree>
    <p:extLst>
      <p:ext uri="{BB962C8B-B14F-4D97-AF65-F5344CB8AC3E}">
        <p14:creationId xmlns:p14="http://schemas.microsoft.com/office/powerpoint/2010/main" val="650115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557841" y="1092037"/>
            <a:ext cx="11076317" cy="3354765"/>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cs typeface="Aharoni" panose="02010803020104030203" pitchFamily="2" charset="-79"/>
              </a:rPr>
              <a:t>The Message </a:t>
            </a:r>
          </a:p>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cs typeface="Aharoni" panose="02010803020104030203" pitchFamily="2" charset="-79"/>
              </a:rPr>
              <a:t>by </a:t>
            </a:r>
          </a:p>
          <a:p>
            <a:pPr algn="ctr"/>
            <a:r>
              <a:rPr lang="en-US" sz="8000" b="1" dirty="0">
                <a:solidFill>
                  <a:schemeClr val="bg1"/>
                </a:solidFill>
                <a:latin typeface="Arial Rounded MT Bold" panose="020F0704030504030204" pitchFamily="34" charset="0"/>
                <a:cs typeface="Aharoni" panose="02010803020104030203" pitchFamily="2" charset="-79"/>
              </a:rPr>
              <a:t>“</a:t>
            </a:r>
            <a:r>
              <a:rPr lang="en-US" sz="80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Bro. Denzel Whaley</a:t>
            </a:r>
            <a:r>
              <a:rPr lang="en-US" sz="8000" b="1" dirty="0">
                <a:solidFill>
                  <a:schemeClr val="bg1"/>
                </a:solidFill>
                <a:latin typeface="Arial Rounded MT Bold" panose="020F0704030504030204" pitchFamily="34" charset="0"/>
                <a:cs typeface="Aharoni" panose="02010803020104030203" pitchFamily="2" charset="-79"/>
              </a:rPr>
              <a:t>”</a:t>
            </a:r>
            <a:endParaRPr lang="en-US" sz="80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946237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517869" y="805872"/>
            <a:ext cx="10901082" cy="5401479"/>
          </a:xfrm>
          <a:prstGeom prst="rect">
            <a:avLst/>
          </a:prstGeom>
        </p:spPr>
        <p:txBody>
          <a:bodyPr wrap="square">
            <a:spAutoFit/>
          </a:bodyPr>
          <a:lstStyle/>
          <a:p>
            <a:pPr algn="ctr"/>
            <a:r>
              <a:rPr lang="en-US" sz="11500" b="1" dirty="0">
                <a:latin typeface="Arial Rounded MT Bold" panose="020F0704030504030204" pitchFamily="34" charset="0"/>
                <a:ea typeface="Times New Roman" panose="02020603050405020304" pitchFamily="18" charset="0"/>
                <a:cs typeface="Aharoni" panose="02010803020104030203" pitchFamily="2" charset="-79"/>
              </a:rPr>
              <a:t>Invitational  </a:t>
            </a:r>
            <a:br>
              <a:rPr lang="en-US" sz="11500" b="1" dirty="0">
                <a:latin typeface="Arial Rounded MT Bold" panose="020F0704030504030204" pitchFamily="34" charset="0"/>
                <a:ea typeface="Times New Roman" panose="02020603050405020304" pitchFamily="18" charset="0"/>
                <a:cs typeface="Aharoni" panose="02010803020104030203" pitchFamily="2" charset="-79"/>
              </a:rPr>
            </a:br>
            <a:r>
              <a:rPr lang="en-US" sz="11500" b="1" dirty="0">
                <a:latin typeface="Arial Rounded MT Bold" panose="020F0704030504030204" pitchFamily="34" charset="0"/>
                <a:ea typeface="Times New Roman" panose="02020603050405020304" pitchFamily="18" charset="0"/>
                <a:cs typeface="Aharoni" panose="02010803020104030203" pitchFamily="2" charset="-79"/>
                <a:sym typeface="Wingdings" panose="05000000000000000000" pitchFamily="2" charset="2"/>
              </a:rPr>
              <a:t></a:t>
            </a:r>
            <a:endParaRPr lang="en-US" sz="11500" b="1" dirty="0">
              <a:latin typeface="Arial Rounded MT Bold" panose="020F0704030504030204" pitchFamily="34" charset="0"/>
              <a:ea typeface="Times New Roman" panose="02020603050405020304" pitchFamily="18" charset="0"/>
              <a:cs typeface="Aharoni" panose="02010803020104030203" pitchFamily="2" charset="-79"/>
            </a:endParaRPr>
          </a:p>
          <a:p>
            <a:pPr algn="ctr"/>
            <a:r>
              <a:rPr lang="en-US" sz="11500" b="1" dirty="0">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21000" b="-2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224825"/>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6" name="TextBox 5">
            <a:extLst>
              <a:ext uri="{FF2B5EF4-FFF2-40B4-BE49-F238E27FC236}">
                <a16:creationId xmlns:a16="http://schemas.microsoft.com/office/drawing/2014/main" id="{A5F8FAB6-8C55-4118-C934-091790FBDE9F}"/>
              </a:ext>
            </a:extLst>
          </p:cNvPr>
          <p:cNvSpPr txBox="1"/>
          <p:nvPr/>
        </p:nvSpPr>
        <p:spPr>
          <a:xfrm>
            <a:off x="305208" y="1975018"/>
            <a:ext cx="11581583" cy="4555093"/>
          </a:xfrm>
          <a:prstGeom prst="rect">
            <a:avLst/>
          </a:prstGeom>
          <a:noFill/>
        </p:spPr>
        <p:txBody>
          <a:bodyPr wrap="square">
            <a:spAutoFit/>
          </a:bodyPr>
          <a:lstStyle/>
          <a:p>
            <a:r>
              <a:rPr lang="en-GB" sz="5400" b="1" dirty="0">
                <a:solidFill>
                  <a:schemeClr val="bg1"/>
                </a:solidFill>
              </a:rPr>
              <a:t>Leader:</a:t>
            </a:r>
            <a:r>
              <a:rPr lang="en-GB" sz="5400" dirty="0">
                <a:solidFill>
                  <a:schemeClr val="bg1"/>
                </a:solidFill>
              </a:rPr>
              <a:t> Today, we follow Jesus into a wilderness full of isolation, fatigue, hunger, thirst, and temptation.</a:t>
            </a:r>
          </a:p>
          <a:p>
            <a:endParaRPr lang="en-GB" sz="2000" b="1" dirty="0">
              <a:solidFill>
                <a:schemeClr val="bg1"/>
              </a:solidFill>
            </a:endParaRPr>
          </a:p>
          <a:p>
            <a:r>
              <a:rPr lang="en-GB" sz="5400" b="1" dirty="0">
                <a:solidFill>
                  <a:schemeClr val="bg1"/>
                </a:solidFill>
              </a:rPr>
              <a:t>People: We follow, trusting in God’s mercy</a:t>
            </a:r>
            <a:r>
              <a:rPr lang="en-GB" sz="5400" dirty="0">
                <a:solidFill>
                  <a:schemeClr val="bg1"/>
                </a:solidFill>
              </a:rPr>
              <a:t>.</a:t>
            </a:r>
          </a:p>
        </p:txBody>
      </p:sp>
    </p:spTree>
    <p:extLst>
      <p:ext uri="{BB962C8B-B14F-4D97-AF65-F5344CB8AC3E}">
        <p14:creationId xmlns:p14="http://schemas.microsoft.com/office/powerpoint/2010/main" val="302896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2A0B17FD-8D4B-A081-12B1-40AE3F6BAE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8E77C6-A54A-81BB-5F61-D4DC63A0A59B}"/>
              </a:ext>
            </a:extLst>
          </p:cNvPr>
          <p:cNvSpPr/>
          <p:nvPr/>
        </p:nvSpPr>
        <p:spPr>
          <a:xfrm>
            <a:off x="645459" y="2751630"/>
            <a:ext cx="10901082" cy="1200329"/>
          </a:xfrm>
          <a:prstGeom prst="rect">
            <a:avLst/>
          </a:prstGeom>
        </p:spPr>
        <p:txBody>
          <a:bodyPr wrap="square">
            <a:spAutoFit/>
          </a:bodyPr>
          <a:lstStyle/>
          <a:p>
            <a:pPr algn="ctr"/>
            <a:r>
              <a:rPr lang="en-US" sz="72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Song of Sending Forth</a:t>
            </a:r>
            <a:endParaRPr lang="en-US" sz="6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503426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498BC04-425F-214A-B026-7CFAD730C1B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039514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E1D75-6773-F0ED-5D42-072624CB4A24}"/>
              </a:ext>
            </a:extLst>
          </p:cNvPr>
          <p:cNvSpPr txBox="1"/>
          <p:nvPr/>
        </p:nvSpPr>
        <p:spPr>
          <a:xfrm>
            <a:off x="349102" y="212735"/>
            <a:ext cx="11493795" cy="6432530"/>
          </a:xfrm>
          <a:prstGeom prst="rect">
            <a:avLst/>
          </a:prstGeom>
          <a:noFill/>
        </p:spPr>
        <p:txBody>
          <a:bodyPr wrap="square">
            <a:spAutoFit/>
          </a:bodyPr>
          <a:lstStyle/>
          <a:p>
            <a:r>
              <a:rPr lang="en-GB" sz="4800" b="1" dirty="0">
                <a:solidFill>
                  <a:schemeClr val="bg1"/>
                </a:solidFill>
              </a:rPr>
              <a:t>Leader:  </a:t>
            </a:r>
            <a:r>
              <a:rPr lang="en-GB" sz="4800" dirty="0">
                <a:solidFill>
                  <a:schemeClr val="bg1"/>
                </a:solidFill>
              </a:rPr>
              <a:t>We witness Jesus resist the siren calls of sensationalism, notoriety, and Leader: Today, we follow Jesus into a wilderness full of isolation, fatigue, hunger, thirst, and temptation, misuse of power for selfish gain.</a:t>
            </a:r>
          </a:p>
          <a:p>
            <a:endParaRPr lang="en-GB" sz="1200" dirty="0">
              <a:solidFill>
                <a:schemeClr val="bg1"/>
              </a:solidFill>
            </a:endParaRPr>
          </a:p>
          <a:p>
            <a:r>
              <a:rPr lang="en-GB" sz="4800" b="1" dirty="0">
                <a:solidFill>
                  <a:schemeClr val="bg1"/>
                </a:solidFill>
              </a:rPr>
              <a:t>People:  We recognize God’s mercy at work in the face of temptation.</a:t>
            </a:r>
            <a:endParaRPr lang="en-GB" sz="4800" dirty="0">
              <a:solidFill>
                <a:schemeClr val="bg1"/>
              </a:solidFill>
            </a:endParaRPr>
          </a:p>
        </p:txBody>
      </p:sp>
    </p:spTree>
    <p:extLst>
      <p:ext uri="{BB962C8B-B14F-4D97-AF65-F5344CB8AC3E}">
        <p14:creationId xmlns:p14="http://schemas.microsoft.com/office/powerpoint/2010/main" val="134549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98796-1063-C3FB-7430-121CA06861A5}"/>
              </a:ext>
            </a:extLst>
          </p:cNvPr>
          <p:cNvSpPr txBox="1"/>
          <p:nvPr/>
        </p:nvSpPr>
        <p:spPr>
          <a:xfrm>
            <a:off x="489097" y="434468"/>
            <a:ext cx="11461897" cy="5262979"/>
          </a:xfrm>
          <a:prstGeom prst="rect">
            <a:avLst/>
          </a:prstGeom>
          <a:noFill/>
        </p:spPr>
        <p:txBody>
          <a:bodyPr wrap="square">
            <a:spAutoFit/>
          </a:bodyPr>
          <a:lstStyle/>
          <a:p>
            <a:r>
              <a:rPr lang="en-GB" sz="4800" b="1" dirty="0">
                <a:solidFill>
                  <a:schemeClr val="bg1"/>
                </a:solidFill>
              </a:rPr>
              <a:t>Leader:  </a:t>
            </a:r>
            <a:r>
              <a:rPr lang="en-GB" sz="4800" dirty="0">
                <a:solidFill>
                  <a:schemeClr val="bg1"/>
                </a:solidFill>
              </a:rPr>
              <a:t>We notice the angels who tend Jesus, messengers of care in a harsh and lonely place.</a:t>
            </a:r>
            <a:endParaRPr lang="en-GB" sz="2000" dirty="0">
              <a:solidFill>
                <a:schemeClr val="bg1"/>
              </a:solidFill>
            </a:endParaRPr>
          </a:p>
          <a:p>
            <a:endParaRPr lang="en-GB" sz="4800" b="1" dirty="0">
              <a:solidFill>
                <a:schemeClr val="bg1"/>
              </a:solidFill>
            </a:endParaRPr>
          </a:p>
          <a:p>
            <a:r>
              <a:rPr lang="en-GB" sz="4800" b="1" dirty="0">
                <a:solidFill>
                  <a:schemeClr val="bg1"/>
                </a:solidFill>
              </a:rPr>
              <a:t>People:  We pay attention to God’s merciful presence that did not abandon Jesus and does not abandon us now.</a:t>
            </a:r>
            <a:endParaRPr lang="en-GB" sz="4800" dirty="0">
              <a:solidFill>
                <a:schemeClr val="bg1"/>
              </a:solidFill>
            </a:endParaRPr>
          </a:p>
        </p:txBody>
      </p:sp>
    </p:spTree>
    <p:extLst>
      <p:ext uri="{BB962C8B-B14F-4D97-AF65-F5344CB8AC3E}">
        <p14:creationId xmlns:p14="http://schemas.microsoft.com/office/powerpoint/2010/main" val="309126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17A12-FC9E-ECB0-85FB-10DB9C0E6354}"/>
              </a:ext>
            </a:extLst>
          </p:cNvPr>
          <p:cNvSpPr txBox="1"/>
          <p:nvPr/>
        </p:nvSpPr>
        <p:spPr>
          <a:xfrm>
            <a:off x="285307" y="340244"/>
            <a:ext cx="11621386" cy="6186309"/>
          </a:xfrm>
          <a:prstGeom prst="rect">
            <a:avLst/>
          </a:prstGeom>
          <a:noFill/>
        </p:spPr>
        <p:txBody>
          <a:bodyPr wrap="square">
            <a:spAutoFit/>
          </a:bodyPr>
          <a:lstStyle/>
          <a:p>
            <a:r>
              <a:rPr lang="en-GB" sz="5400" b="1" dirty="0">
                <a:solidFill>
                  <a:schemeClr val="bg1"/>
                </a:solidFill>
              </a:rPr>
              <a:t>Leader:</a:t>
            </a:r>
            <a:r>
              <a:rPr lang="en-GB" sz="5400" dirty="0">
                <a:solidFill>
                  <a:schemeClr val="bg1"/>
                </a:solidFill>
              </a:rPr>
              <a:t> We come to the wilderness together, clinging to the truth that we are not alone—God is with us.</a:t>
            </a:r>
          </a:p>
          <a:p>
            <a:endParaRPr lang="en-GB" dirty="0">
              <a:solidFill>
                <a:schemeClr val="bg1"/>
              </a:solidFill>
            </a:endParaRPr>
          </a:p>
          <a:p>
            <a:r>
              <a:rPr lang="en-GB" sz="5400" b="1" dirty="0">
                <a:solidFill>
                  <a:schemeClr val="bg1"/>
                </a:solidFill>
              </a:rPr>
              <a:t>All: We gather to worship God, whose unfailing mercy journeys with us into the wilderness of our lives. Thanks be to God! Amen</a:t>
            </a:r>
          </a:p>
        </p:txBody>
      </p:sp>
    </p:spTree>
    <p:extLst>
      <p:ext uri="{BB962C8B-B14F-4D97-AF65-F5344CB8AC3E}">
        <p14:creationId xmlns:p14="http://schemas.microsoft.com/office/powerpoint/2010/main" val="17981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407582" y="827741"/>
            <a:ext cx="11064950" cy="5202517"/>
          </a:xfrm>
        </p:spPr>
        <p:txBody>
          <a:bodyPr vert="horz" lIns="91440" tIns="45720" rIns="91440" bIns="0" rtlCol="0" anchor="ctr">
            <a:noAutofit/>
          </a:bodyPr>
          <a:lstStyle/>
          <a:p>
            <a:pPr algn="ctr"/>
            <a:r>
              <a:rPr lang="en-US" sz="6600" b="1" dirty="0">
                <a:latin typeface="Arial Rounded MT Bold" panose="020F0704030504030204" pitchFamily="34" charset="0"/>
                <a:cs typeface="Calibri Light" panose="020F0302020204030204" pitchFamily="34" charset="0"/>
              </a:rPr>
              <a:t>Opening Hymn</a:t>
            </a:r>
            <a:br>
              <a:rPr lang="en-US" sz="6600" b="1" dirty="0">
                <a:latin typeface="Arial Rounded MT Bold" panose="020F0704030504030204" pitchFamily="34" charset="0"/>
                <a:cs typeface="Calibri Light" panose="020F0302020204030204" pitchFamily="34" charset="0"/>
              </a:rPr>
            </a:br>
            <a:br>
              <a:rPr lang="en-US" sz="6600" b="1" dirty="0">
                <a:latin typeface="Arial Rounded MT Bold" panose="020F0704030504030204" pitchFamily="34" charset="0"/>
                <a:cs typeface="Calibri Light" panose="020F0302020204030204" pitchFamily="34" charset="0"/>
              </a:rPr>
            </a:br>
            <a:r>
              <a:rPr lang="en-US" sz="6600" b="1" dirty="0">
                <a:latin typeface="Arial Rounded MT Bold" panose="020F0704030504030204" pitchFamily="34" charset="0"/>
                <a:cs typeface="Calibri Light" panose="020F0302020204030204" pitchFamily="34" charset="0"/>
              </a:rPr>
              <a:t>“Life Every Voice &amp; Sing”</a:t>
            </a:r>
            <a:br>
              <a:rPr lang="en-US" sz="6600" b="1" dirty="0">
                <a:latin typeface="Arial Rounded MT Bold" panose="020F0704030504030204" pitchFamily="34" charset="0"/>
                <a:cs typeface="Calibri Light" panose="020F0302020204030204" pitchFamily="34" charset="0"/>
              </a:rPr>
            </a:br>
            <a:r>
              <a:rPr lang="en-US" sz="6600" b="1" dirty="0">
                <a:latin typeface="Arial Rounded MT Bold" panose="020F0704030504030204" pitchFamily="34" charset="0"/>
                <a:cs typeface="Calibri Light" panose="020F0302020204030204" pitchFamily="34" charset="0"/>
              </a:rPr>
              <a:t>#519</a:t>
            </a:r>
            <a:br>
              <a:rPr lang="en-US" sz="6600" b="1" dirty="0">
                <a:latin typeface="Arial Rounded MT Bold" panose="020F0704030504030204" pitchFamily="34" charset="0"/>
                <a:cs typeface="Calibri Light" panose="020F0302020204030204" pitchFamily="34" charset="0"/>
              </a:rPr>
            </a:br>
            <a:br>
              <a:rPr lang="en-US" sz="6600" b="1" dirty="0">
                <a:latin typeface="Arial Rounded MT Bold" panose="020F0704030504030204" pitchFamily="34" charset="0"/>
                <a:cs typeface="Calibri Light" panose="020F0302020204030204" pitchFamily="34" charset="0"/>
              </a:rPr>
            </a:br>
            <a:endParaRPr lang="en-US" sz="6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9236</TotalTime>
  <Words>1414</Words>
  <Application>Microsoft Office PowerPoint</Application>
  <PresentationFormat>Widescreen</PresentationFormat>
  <Paragraphs>92</Paragraphs>
  <Slides>52</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52</vt:i4>
      </vt:variant>
    </vt:vector>
  </HeadingPairs>
  <TitlesOfParts>
    <vt:vector size="73" baseType="lpstr">
      <vt:lpstr>Aharoni</vt:lpstr>
      <vt:lpstr>Arial</vt:lpstr>
      <vt:lpstr>Arial Black</vt:lpstr>
      <vt:lpstr>Arial Narrow</vt:lpstr>
      <vt:lpstr>Arial Rounded MT Bold</vt:lpstr>
      <vt:lpstr>Bahnschrift</vt:lpstr>
      <vt:lpstr>Bahnschrift SemiBold</vt:lpstr>
      <vt:lpstr>Bodoni MT Black</vt:lpstr>
      <vt:lpstr>Bookman Old Style</vt:lpstr>
      <vt:lpstr>Bradley Hand ITC</vt:lpstr>
      <vt:lpstr>Calibri</vt:lpstr>
      <vt:lpstr>Calibri Light</vt:lpstr>
      <vt:lpstr>Calisto MT</vt:lpstr>
      <vt:lpstr>Courier New</vt:lpstr>
      <vt:lpstr>Edwardian Script ITC</vt:lpstr>
      <vt:lpstr>NotoSansArabicOnly</vt:lpstr>
      <vt:lpstr>system-ui</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“Life Every Voice &amp; Sing” #519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Parish Notices/Recognition of Visitors</vt:lpstr>
      <vt:lpstr>The Offering  (It’s Giving Time)  “Praise God, from whom all blessings flow; praise him, all creatures here below; praise him above, ye heavenly host; praise Father Son, and Holy Ghost, Amen”</vt:lpstr>
      <vt:lpstr>PowerPoint Presentation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133</cp:revision>
  <dcterms:created xsi:type="dcterms:W3CDTF">2019-07-05T15:08:03Z</dcterms:created>
  <dcterms:modified xsi:type="dcterms:W3CDTF">2026-02-21T18:34:19Z</dcterms:modified>
</cp:coreProperties>
</file>