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553" r:id="rId5"/>
    <p:sldId id="552" r:id="rId6"/>
    <p:sldId id="558" r:id="rId7"/>
    <p:sldId id="554" r:id="rId8"/>
    <p:sldId id="555" r:id="rId9"/>
    <p:sldId id="556" r:id="rId10"/>
    <p:sldId id="557" r:id="rId11"/>
    <p:sldId id="311" r:id="rId12"/>
    <p:sldId id="489" r:id="rId13"/>
    <p:sldId id="262" r:id="rId14"/>
    <p:sldId id="477" r:id="rId15"/>
    <p:sldId id="476" r:id="rId16"/>
    <p:sldId id="478" r:id="rId17"/>
    <p:sldId id="263" r:id="rId18"/>
    <p:sldId id="527" r:id="rId19"/>
    <p:sldId id="528" r:id="rId20"/>
    <p:sldId id="529" r:id="rId21"/>
    <p:sldId id="535" r:id="rId22"/>
    <p:sldId id="530" r:id="rId23"/>
    <p:sldId id="536" r:id="rId24"/>
    <p:sldId id="266" r:id="rId25"/>
    <p:sldId id="267" r:id="rId26"/>
    <p:sldId id="559" r:id="rId27"/>
    <p:sldId id="281" r:id="rId28"/>
    <p:sldId id="286" r:id="rId29"/>
    <p:sldId id="351" r:id="rId30"/>
    <p:sldId id="287" r:id="rId31"/>
    <p:sldId id="352" r:id="rId32"/>
    <p:sldId id="288" r:id="rId33"/>
    <p:sldId id="289" r:id="rId34"/>
    <p:sldId id="353" r:id="rId35"/>
    <p:sldId id="282" r:id="rId36"/>
    <p:sldId id="344" r:id="rId37"/>
    <p:sldId id="428" r:id="rId38"/>
    <p:sldId id="338" r:id="rId39"/>
    <p:sldId id="560" r:id="rId40"/>
    <p:sldId id="561" r:id="rId41"/>
    <p:sldId id="562" r:id="rId42"/>
    <p:sldId id="271" r:id="rId43"/>
    <p:sldId id="537" r:id="rId44"/>
    <p:sldId id="317" r:id="rId45"/>
    <p:sldId id="384" r:id="rId46"/>
    <p:sldId id="539" r:id="rId47"/>
    <p:sldId id="546" r:id="rId48"/>
    <p:sldId id="545" r:id="rId49"/>
    <p:sldId id="544" r:id="rId50"/>
    <p:sldId id="543" r:id="rId51"/>
    <p:sldId id="542" r:id="rId52"/>
    <p:sldId id="541" r:id="rId53"/>
    <p:sldId id="540" r:id="rId54"/>
    <p:sldId id="551" r:id="rId55"/>
    <p:sldId id="550" r:id="rId56"/>
    <p:sldId id="549" r:id="rId57"/>
    <p:sldId id="548" r:id="rId58"/>
    <p:sldId id="547" r:id="rId59"/>
    <p:sldId id="538" r:id="rId60"/>
    <p:sldId id="270" r:id="rId61"/>
    <p:sldId id="563" r:id="rId62"/>
    <p:sldId id="564" r:id="rId63"/>
    <p:sldId id="565" r:id="rId64"/>
    <p:sldId id="566" r:id="rId65"/>
    <p:sldId id="567" r:id="rId66"/>
    <p:sldId id="568" r:id="rId67"/>
    <p:sldId id="522" r:id="rId68"/>
    <p:sldId id="569" r:id="rId69"/>
    <p:sldId id="570" r:id="rId70"/>
    <p:sldId id="571" r:id="rId71"/>
    <p:sldId id="572" r:id="rId72"/>
    <p:sldId id="276" r:id="rId73"/>
    <p:sldId id="573" r:id="rId74"/>
    <p:sldId id="574" r:id="rId75"/>
    <p:sldId id="575" r:id="rId76"/>
    <p:sldId id="576" r:id="rId77"/>
    <p:sldId id="505" r:id="rId78"/>
    <p:sldId id="534" r:id="rId79"/>
    <p:sldId id="277" r:id="rId80"/>
    <p:sldId id="27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13" autoAdjust="0"/>
    <p:restoredTop sz="94660" autoAdjust="0"/>
  </p:normalViewPr>
  <p:slideViewPr>
    <p:cSldViewPr snapToGrid="0">
      <p:cViewPr varScale="1">
        <p:scale>
          <a:sx n="74" d="100"/>
          <a:sy n="74" d="100"/>
        </p:scale>
        <p:origin x="84" y="7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3/13/2026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3/13/2026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3/13/2026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g"/><Relationship Id="rId1" Type="http://schemas.openxmlformats.org/officeDocument/2006/relationships/slideLayout" Target="../slideLayouts/slideLayout2.xml"/><Relationship Id="rId4" Type="http://schemas.microsoft.com/office/2007/relationships/hdphoto" Target="../media/hdphoto2.wdp"/></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4136576" y="2460482"/>
            <a:ext cx="7726220" cy="1323439"/>
          </a:xfrm>
          <a:prstGeom prst="rect">
            <a:avLst/>
          </a:prstGeom>
          <a:no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Edwardian Script ITC" panose="030303020407070D0804" pitchFamily="66" charset="0"/>
              </a:rPr>
              <a:t>Sunday, March 15,</a:t>
            </a:r>
            <a:endParaRPr lang="en-GB" sz="80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3" name="TextBox 2">
            <a:extLst>
              <a:ext uri="{FF2B5EF4-FFF2-40B4-BE49-F238E27FC236}">
                <a16:creationId xmlns:a16="http://schemas.microsoft.com/office/drawing/2014/main" id="{6F8D3EEF-4202-4D93-A972-C91D2F6269DF}"/>
              </a:ext>
            </a:extLst>
          </p:cNvPr>
          <p:cNvSpPr txBox="1"/>
          <p:nvPr/>
        </p:nvSpPr>
        <p:spPr>
          <a:xfrm>
            <a:off x="5849815" y="4501662"/>
            <a:ext cx="4454770" cy="1569660"/>
          </a:xfrm>
          <a:prstGeom prst="rect">
            <a:avLst/>
          </a:prstGeom>
          <a:noFill/>
        </p:spPr>
        <p:txBody>
          <a:bodyPr wrap="square" rtlCol="0">
            <a:spAutoFit/>
          </a:bodyPr>
          <a:lstStyle/>
          <a:p>
            <a:pPr algn="ctr"/>
            <a:r>
              <a:rPr lang="en-US" sz="9600" b="1" i="1" dirty="0">
                <a:solidFill>
                  <a:schemeClr val="bg1"/>
                </a:solidFill>
                <a:effectLst>
                  <a:outerShdw blurRad="38100" dist="38100" dir="2700000" algn="tl">
                    <a:srgbClr val="000000">
                      <a:alpha val="43137"/>
                    </a:srgbClr>
                  </a:outerShdw>
                </a:effectLst>
                <a:latin typeface="Bodoni MT Black" panose="02070A03080606020203" pitchFamily="18" charset="0"/>
              </a:rPr>
              <a:t>2026</a:t>
            </a:r>
            <a:endParaRPr lang="en-GB" sz="9600" b="1" i="1" dirty="0">
              <a:solidFill>
                <a:schemeClr val="bg1"/>
              </a:solidFill>
              <a:effectLst>
                <a:outerShdw blurRad="38100" dist="38100" dir="2700000" algn="tl">
                  <a:srgbClr val="000000">
                    <a:alpha val="43137"/>
                  </a:srgbClr>
                </a:outerShdw>
              </a:effectLst>
              <a:latin typeface="Bodoni MT Black" panose="02070A03080606020203" pitchFamily="18" charset="0"/>
            </a:endParaRPr>
          </a:p>
        </p:txBody>
      </p:sp>
      <p:pic>
        <p:nvPicPr>
          <p:cNvPr id="5" name="Picture 4">
            <a:extLst>
              <a:ext uri="{FF2B5EF4-FFF2-40B4-BE49-F238E27FC236}">
                <a16:creationId xmlns:a16="http://schemas.microsoft.com/office/drawing/2014/main" id="{FA7FA552-0974-989E-AE04-A00D2205493E}"/>
              </a:ext>
            </a:extLst>
          </p:cNvPr>
          <p:cNvPicPr>
            <a:picLocks noChangeAspect="1"/>
          </p:cNvPicPr>
          <p:nvPr/>
        </p:nvPicPr>
        <p:blipFill>
          <a:blip r:embed="rId3"/>
          <a:stretch>
            <a:fillRect/>
          </a:stretch>
        </p:blipFill>
        <p:spPr>
          <a:xfrm>
            <a:off x="142630" y="133112"/>
            <a:ext cx="3505689" cy="3410426"/>
          </a:xfrm>
          <a:prstGeom prst="ellipse">
            <a:avLst/>
          </a:prstGeom>
          <a:ln>
            <a:noFill/>
          </a:ln>
          <a:effectLst>
            <a:softEdge rad="112500"/>
          </a:effectLst>
        </p:spPr>
      </p:pic>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3659067" y="4226390"/>
            <a:ext cx="7740502" cy="1107996"/>
          </a:xfrm>
          <a:prstGeom prst="rect">
            <a:avLst/>
          </a:prstGeom>
          <a:noFill/>
        </p:spPr>
        <p:txBody>
          <a:bodyPr wrap="square" rtlCol="0">
            <a:spAutoFit/>
          </a:bodyPr>
          <a:lstStyle/>
          <a:p>
            <a:r>
              <a:rPr lang="en-US" sz="6600" b="1" dirty="0">
                <a:latin typeface="Bahnschrift" panose="020B0502040204020203" pitchFamily="34" charset="0"/>
                <a:cs typeface="Adobe Devanagari" panose="02040503050201020203" pitchFamily="18" charset="0"/>
              </a:rPr>
              <a:t>Lighting of  Candles      </a:t>
            </a:r>
          </a:p>
        </p:txBody>
      </p:sp>
      <p:pic>
        <p:nvPicPr>
          <p:cNvPr id="3" name="Picture 2">
            <a:extLst>
              <a:ext uri="{FF2B5EF4-FFF2-40B4-BE49-F238E27FC236}">
                <a16:creationId xmlns:a16="http://schemas.microsoft.com/office/drawing/2014/main" id="{057A5CAA-5131-5378-9B8F-137B8445AD6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36142" y="1409213"/>
            <a:ext cx="2957300" cy="2444793"/>
          </a:xfrm>
          <a:prstGeom prst="ellipse">
            <a:avLst/>
          </a:prstGeom>
          <a:ln>
            <a:noFill/>
          </a:ln>
          <a:effectLst>
            <a:softEdge rad="112500"/>
          </a:effectLst>
        </p:spPr>
      </p:pic>
    </p:spTree>
    <p:extLst>
      <p:ext uri="{BB962C8B-B14F-4D97-AF65-F5344CB8AC3E}">
        <p14:creationId xmlns:p14="http://schemas.microsoft.com/office/powerpoint/2010/main" val="81249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1000" b="-2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139100"/>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4" name="TextBox 3">
            <a:extLst>
              <a:ext uri="{FF2B5EF4-FFF2-40B4-BE49-F238E27FC236}">
                <a16:creationId xmlns:a16="http://schemas.microsoft.com/office/drawing/2014/main" id="{E5C6931F-16EF-B476-734E-BE4051ACCC6A}"/>
              </a:ext>
            </a:extLst>
          </p:cNvPr>
          <p:cNvSpPr txBox="1"/>
          <p:nvPr/>
        </p:nvSpPr>
        <p:spPr>
          <a:xfrm>
            <a:off x="314541" y="1274946"/>
            <a:ext cx="11420259" cy="5016758"/>
          </a:xfrm>
          <a:prstGeom prst="rect">
            <a:avLst/>
          </a:prstGeom>
          <a:noFill/>
        </p:spPr>
        <p:txBody>
          <a:bodyPr wrap="square">
            <a:spAutoFit/>
          </a:bodyPr>
          <a:lstStyle/>
          <a:p>
            <a:r>
              <a:rPr lang="en-GB" sz="4800" b="1" dirty="0">
                <a:solidFill>
                  <a:schemeClr val="bg1"/>
                </a:solidFill>
              </a:rPr>
              <a:t>Leader: Beloved, the journey of grace takes us to still waters, the valley of the shadow of death, even to tables surrounded by our enemies. </a:t>
            </a:r>
          </a:p>
          <a:p>
            <a:endParaRPr lang="en-GB" sz="2000" b="1" dirty="0">
              <a:solidFill>
                <a:schemeClr val="bg1"/>
              </a:solidFill>
            </a:endParaRPr>
          </a:p>
          <a:p>
            <a:r>
              <a:rPr lang="en-GB" sz="4800" b="1" dirty="0">
                <a:solidFill>
                  <a:schemeClr val="bg1"/>
                </a:solidFill>
              </a:rPr>
              <a:t>People:  We gather to worship God, our Shepherd, who guides us on the  journey. </a:t>
            </a:r>
          </a:p>
        </p:txBody>
      </p:sp>
    </p:spTree>
    <p:extLst>
      <p:ext uri="{BB962C8B-B14F-4D97-AF65-F5344CB8AC3E}">
        <p14:creationId xmlns:p14="http://schemas.microsoft.com/office/powerpoint/2010/main" val="302896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73D68-7A2D-54C5-40F4-9FE7B3E56509}"/>
              </a:ext>
            </a:extLst>
          </p:cNvPr>
          <p:cNvSpPr txBox="1"/>
          <p:nvPr/>
        </p:nvSpPr>
        <p:spPr>
          <a:xfrm>
            <a:off x="604837" y="428178"/>
            <a:ext cx="10982325" cy="6001643"/>
          </a:xfrm>
          <a:prstGeom prst="rect">
            <a:avLst/>
          </a:prstGeom>
          <a:noFill/>
        </p:spPr>
        <p:txBody>
          <a:bodyPr wrap="square">
            <a:spAutoFit/>
          </a:bodyPr>
          <a:lstStyle/>
          <a:p>
            <a:r>
              <a:rPr lang="en-GB" sz="4800" b="1" dirty="0">
                <a:solidFill>
                  <a:schemeClr val="bg1"/>
                </a:solidFill>
              </a:rPr>
              <a:t>Leader:  The journey of grace points us toward the Light so that we may bear the fruit of the Light in all that                  we do.  </a:t>
            </a:r>
          </a:p>
          <a:p>
            <a:endParaRPr lang="en-GB" sz="4800" b="1" dirty="0">
              <a:solidFill>
                <a:schemeClr val="bg1"/>
              </a:solidFill>
            </a:endParaRPr>
          </a:p>
          <a:p>
            <a:r>
              <a:rPr lang="en-GB" sz="4800" b="1" dirty="0">
                <a:solidFill>
                  <a:schemeClr val="bg1"/>
                </a:solidFill>
              </a:rPr>
              <a:t>People:   We gather to be formed by grace so that our lives may bear the fruit of all that is good and right and true. </a:t>
            </a:r>
          </a:p>
        </p:txBody>
      </p:sp>
    </p:spTree>
    <p:extLst>
      <p:ext uri="{BB962C8B-B14F-4D97-AF65-F5344CB8AC3E}">
        <p14:creationId xmlns:p14="http://schemas.microsoft.com/office/powerpoint/2010/main" val="309126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1BD58-6DBA-DFE8-54AB-9495F1EE5E8E}"/>
              </a:ext>
            </a:extLst>
          </p:cNvPr>
          <p:cNvSpPr txBox="1"/>
          <p:nvPr/>
        </p:nvSpPr>
        <p:spPr>
          <a:xfrm>
            <a:off x="419100" y="333375"/>
            <a:ext cx="11639550" cy="6001643"/>
          </a:xfrm>
          <a:prstGeom prst="rect">
            <a:avLst/>
          </a:prstGeom>
          <a:noFill/>
        </p:spPr>
        <p:txBody>
          <a:bodyPr wrap="square">
            <a:spAutoFit/>
          </a:bodyPr>
          <a:lstStyle/>
          <a:p>
            <a:r>
              <a:rPr lang="en-GB" sz="4800" b="1" dirty="0">
                <a:solidFill>
                  <a:schemeClr val="bg1"/>
                </a:solidFill>
              </a:rPr>
              <a:t>Leader:   The journey of grace calls us to pay attention, to  discern what is pleasing to God.  </a:t>
            </a:r>
          </a:p>
          <a:p>
            <a:endParaRPr lang="en-GB" sz="4800" b="1" dirty="0">
              <a:solidFill>
                <a:schemeClr val="bg1"/>
              </a:solidFill>
            </a:endParaRPr>
          </a:p>
          <a:p>
            <a:r>
              <a:rPr lang="en-GB" sz="4800" b="1" dirty="0">
                <a:solidFill>
                  <a:schemeClr val="bg1"/>
                </a:solidFill>
              </a:rPr>
              <a:t>People: We gather to listen to the Spirit, who empowers us to go from this place to work together to do what is pleasing to God.</a:t>
            </a:r>
          </a:p>
        </p:txBody>
      </p:sp>
    </p:spTree>
    <p:extLst>
      <p:ext uri="{BB962C8B-B14F-4D97-AF65-F5344CB8AC3E}">
        <p14:creationId xmlns:p14="http://schemas.microsoft.com/office/powerpoint/2010/main" val="134549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1000" b="-2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736C9-6E71-C810-D61B-CFA0D634378F}"/>
              </a:ext>
            </a:extLst>
          </p:cNvPr>
          <p:cNvSpPr txBox="1"/>
          <p:nvPr/>
        </p:nvSpPr>
        <p:spPr>
          <a:xfrm>
            <a:off x="742950" y="1166842"/>
            <a:ext cx="10706100" cy="4524315"/>
          </a:xfrm>
          <a:prstGeom prst="rect">
            <a:avLst/>
          </a:prstGeom>
          <a:noFill/>
        </p:spPr>
        <p:txBody>
          <a:bodyPr wrap="square">
            <a:spAutoFit/>
          </a:bodyPr>
          <a:lstStyle/>
          <a:p>
            <a:r>
              <a:rPr lang="en-GB" sz="4800" b="1" dirty="0">
                <a:solidFill>
                  <a:schemeClr val="bg1"/>
                </a:solidFill>
              </a:rPr>
              <a:t>Leader:     Come, let us worship God who provides, inspires, and empowers us on the journey of grace. </a:t>
            </a:r>
          </a:p>
          <a:p>
            <a:endParaRPr lang="en-GB" sz="4800" b="1" dirty="0">
              <a:solidFill>
                <a:schemeClr val="bg1"/>
              </a:solidFill>
            </a:endParaRPr>
          </a:p>
          <a:p>
            <a:r>
              <a:rPr lang="en-GB" sz="4800" b="1" dirty="0">
                <a:solidFill>
                  <a:schemeClr val="bg1"/>
                </a:solidFill>
              </a:rPr>
              <a:t>People: Come, let us worship God as we journey in grace together! Amen </a:t>
            </a:r>
          </a:p>
        </p:txBody>
      </p:sp>
    </p:spTree>
    <p:extLst>
      <p:ext uri="{BB962C8B-B14F-4D97-AF65-F5344CB8AC3E}">
        <p14:creationId xmlns:p14="http://schemas.microsoft.com/office/powerpoint/2010/main" val="179817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74128" y="536534"/>
            <a:ext cx="11064950" cy="5784931"/>
          </a:xfrm>
        </p:spPr>
        <p:txBody>
          <a:bodyPr vert="horz" lIns="91440" tIns="45720" rIns="91440" bIns="0" rtlCol="0" anchor="ctr">
            <a:noAutofit/>
          </a:bodyPr>
          <a:lstStyle/>
          <a:p>
            <a:pPr algn="ctr"/>
            <a:r>
              <a:rPr lang="en-US" sz="6000" b="1" dirty="0">
                <a:latin typeface="Arial Rounded MT Bold" panose="020F0704030504030204" pitchFamily="34" charset="0"/>
                <a:cs typeface="Calibri Light" panose="020F0302020204030204" pitchFamily="34" charset="0"/>
              </a:rPr>
              <a:t>Opening Hymn</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sz="6000" b="1" dirty="0">
                <a:latin typeface="Arial Rounded MT Bold" panose="020F0704030504030204" pitchFamily="34" charset="0"/>
                <a:cs typeface="Calibri Light" panose="020F0302020204030204" pitchFamily="34" charset="0"/>
              </a:rPr>
              <a:t>“Leaning on the Everlasting Arms”  </a:t>
            </a:r>
            <a:br>
              <a:rPr lang="en-US" sz="6000" b="1" dirty="0">
                <a:latin typeface="Arial Rounded MT Bold" panose="020F0704030504030204" pitchFamily="34" charset="0"/>
                <a:cs typeface="Calibri Light" panose="020F0302020204030204" pitchFamily="34" charset="0"/>
              </a:rPr>
            </a:br>
            <a:r>
              <a:rPr lang="en-US" sz="6000" b="1" dirty="0">
                <a:latin typeface="Arial Rounded MT Bold" panose="020F0704030504030204" pitchFamily="34" charset="0"/>
                <a:cs typeface="Calibri Light" panose="020F0302020204030204" pitchFamily="34" charset="0"/>
              </a:rPr>
              <a:t>UM Hymnal #133</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endParaRPr lang="en-US" sz="6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1A8C3-61B5-A687-CB77-2DB3936F33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9BF7F1-261C-AD17-38D2-16C7799DAC56}"/>
              </a:ext>
            </a:extLst>
          </p:cNvPr>
          <p:cNvSpPr txBox="1"/>
          <p:nvPr/>
        </p:nvSpPr>
        <p:spPr>
          <a:xfrm>
            <a:off x="581722" y="1074509"/>
            <a:ext cx="11028556" cy="4708981"/>
          </a:xfrm>
          <a:prstGeom prst="rect">
            <a:avLst/>
          </a:prstGeom>
          <a:noFill/>
        </p:spPr>
        <p:txBody>
          <a:bodyPr wrap="square">
            <a:spAutoFit/>
          </a:bodyPr>
          <a:lstStyle/>
          <a:p>
            <a:pPr algn="ctr"/>
            <a:r>
              <a:rPr lang="en-US" sz="6000" b="1" i="0" dirty="0">
                <a:effectLst/>
                <a:latin typeface="NotoSansArabicOnly"/>
              </a:rPr>
              <a:t>1. What a fellowship, what a joy divine, leaning on the everlasting arms; what a blessedness, what a peace is mine, leaning on the everlasting arms.</a:t>
            </a:r>
            <a:endParaRPr lang="en-GB" sz="6000" b="1" dirty="0"/>
          </a:p>
        </p:txBody>
      </p:sp>
    </p:spTree>
    <p:extLst>
      <p:ext uri="{BB962C8B-B14F-4D97-AF65-F5344CB8AC3E}">
        <p14:creationId xmlns:p14="http://schemas.microsoft.com/office/powerpoint/2010/main" val="318552754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656B4-40E5-401C-8114-6BDF8DD431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41160B-4DB4-67CE-4E3E-B112BA64278E}"/>
              </a:ext>
            </a:extLst>
          </p:cNvPr>
          <p:cNvSpPr txBox="1"/>
          <p:nvPr/>
        </p:nvSpPr>
        <p:spPr>
          <a:xfrm>
            <a:off x="587297" y="1170879"/>
            <a:ext cx="11017405" cy="4708981"/>
          </a:xfrm>
          <a:prstGeom prst="rect">
            <a:avLst/>
          </a:prstGeom>
          <a:noFill/>
        </p:spPr>
        <p:txBody>
          <a:bodyPr wrap="square">
            <a:spAutoFit/>
          </a:bodyPr>
          <a:lstStyle/>
          <a:p>
            <a:pPr algn="ctr"/>
            <a:r>
              <a:rPr lang="en-US" sz="6000" b="1" i="0" dirty="0">
                <a:effectLst/>
                <a:latin typeface="NotoSansArabicOnly"/>
              </a:rPr>
              <a:t>Refrain:</a:t>
            </a:r>
          </a:p>
          <a:p>
            <a:pPr algn="ctr"/>
            <a:r>
              <a:rPr lang="en-US" sz="6000" b="1" i="0" dirty="0">
                <a:effectLst/>
                <a:latin typeface="NotoSansArabicOnly"/>
              </a:rPr>
              <a:t>Leaning, leaning,</a:t>
            </a:r>
            <a:br>
              <a:rPr lang="en-US" sz="6000" b="1" dirty="0"/>
            </a:br>
            <a:r>
              <a:rPr lang="en-US" sz="6000" b="1" i="0" dirty="0">
                <a:effectLst/>
                <a:latin typeface="NotoSansArabicOnly"/>
              </a:rPr>
              <a:t>safe and secure from all alarms;</a:t>
            </a:r>
            <a:br>
              <a:rPr lang="en-US" sz="6000" b="1" dirty="0"/>
            </a:br>
            <a:r>
              <a:rPr lang="en-US" sz="6000" b="1" i="0" dirty="0">
                <a:effectLst/>
                <a:latin typeface="NotoSansArabicOnly"/>
              </a:rPr>
              <a:t>leaning, leaning,</a:t>
            </a:r>
            <a:br>
              <a:rPr lang="en-US" sz="6000" b="1" dirty="0"/>
            </a:br>
            <a:r>
              <a:rPr lang="en-US" sz="6000" b="1" i="0" dirty="0">
                <a:effectLst/>
                <a:latin typeface="NotoSansArabicOnly"/>
              </a:rPr>
              <a:t>leaning on the everlasting arms.</a:t>
            </a:r>
            <a:endParaRPr lang="en-GB" sz="6000" b="1" dirty="0"/>
          </a:p>
        </p:txBody>
      </p:sp>
    </p:spTree>
    <p:extLst>
      <p:ext uri="{BB962C8B-B14F-4D97-AF65-F5344CB8AC3E}">
        <p14:creationId xmlns:p14="http://schemas.microsoft.com/office/powerpoint/2010/main" val="256344218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E002F-F491-11BE-68F8-E13E258F5D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F70015-34FA-88D2-405F-FFF31D93CC2B}"/>
              </a:ext>
            </a:extLst>
          </p:cNvPr>
          <p:cNvSpPr txBox="1"/>
          <p:nvPr/>
        </p:nvSpPr>
        <p:spPr>
          <a:xfrm>
            <a:off x="637478" y="335812"/>
            <a:ext cx="10917044" cy="5632311"/>
          </a:xfrm>
          <a:prstGeom prst="rect">
            <a:avLst/>
          </a:prstGeom>
          <a:noFill/>
        </p:spPr>
        <p:txBody>
          <a:bodyPr wrap="square">
            <a:spAutoFit/>
          </a:bodyPr>
          <a:lstStyle/>
          <a:p>
            <a:pPr algn="ctr"/>
            <a:r>
              <a:rPr lang="en-US" sz="6000" b="1" i="0" dirty="0">
                <a:effectLst/>
                <a:latin typeface="NotoSansArabicOnly"/>
              </a:rPr>
              <a:t>2. O how sweet to walk in this pilgrim way, leaning on the everlasting arms; O how bright the path grows from day to day,</a:t>
            </a:r>
            <a:br>
              <a:rPr lang="en-US" sz="6000" b="1" dirty="0"/>
            </a:br>
            <a:r>
              <a:rPr lang="en-US" sz="6000" b="1" i="0" dirty="0">
                <a:effectLst/>
                <a:latin typeface="NotoSansArabicOnly"/>
              </a:rPr>
              <a:t>leaning on the everlasting arms.</a:t>
            </a:r>
            <a:br>
              <a:rPr lang="en-US" sz="6000" b="1" dirty="0"/>
            </a:br>
            <a:r>
              <a:rPr lang="en-US" sz="6000" b="1" i="0" dirty="0">
                <a:effectLst/>
                <a:latin typeface="NotoSansArabicOnly"/>
              </a:rPr>
              <a:t>(</a:t>
            </a:r>
            <a:r>
              <a:rPr lang="en-US" sz="6000" b="1" i="1" dirty="0">
                <a:effectLst/>
                <a:latin typeface="NotoSansArabicOnly"/>
              </a:rPr>
              <a:t>Refrain</a:t>
            </a:r>
            <a:r>
              <a:rPr lang="en-US" sz="6000" b="1" i="0" dirty="0">
                <a:effectLst/>
                <a:latin typeface="NotoSansArabicOnly"/>
              </a:rPr>
              <a:t>)</a:t>
            </a:r>
            <a:endParaRPr lang="en-GB" sz="6000" b="1" dirty="0"/>
          </a:p>
        </p:txBody>
      </p:sp>
    </p:spTree>
    <p:extLst>
      <p:ext uri="{BB962C8B-B14F-4D97-AF65-F5344CB8AC3E}">
        <p14:creationId xmlns:p14="http://schemas.microsoft.com/office/powerpoint/2010/main" val="1994771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1823EE-6075-6DD5-2043-97DB142DE6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1B3642-43C3-1193-0C16-2FC958ECDC58}"/>
              </a:ext>
            </a:extLst>
          </p:cNvPr>
          <p:cNvSpPr txBox="1"/>
          <p:nvPr/>
        </p:nvSpPr>
        <p:spPr>
          <a:xfrm>
            <a:off x="587297" y="1170879"/>
            <a:ext cx="11017405" cy="4708981"/>
          </a:xfrm>
          <a:prstGeom prst="rect">
            <a:avLst/>
          </a:prstGeom>
          <a:noFill/>
        </p:spPr>
        <p:txBody>
          <a:bodyPr wrap="square">
            <a:spAutoFit/>
          </a:bodyPr>
          <a:lstStyle/>
          <a:p>
            <a:pPr algn="ctr"/>
            <a:r>
              <a:rPr lang="en-US" sz="6000" b="1" i="0" dirty="0">
                <a:effectLst/>
                <a:latin typeface="NotoSansArabicOnly"/>
              </a:rPr>
              <a:t>Refrain:</a:t>
            </a:r>
          </a:p>
          <a:p>
            <a:pPr algn="ctr"/>
            <a:r>
              <a:rPr lang="en-US" sz="6000" b="1" i="0" dirty="0">
                <a:effectLst/>
                <a:latin typeface="NotoSansArabicOnly"/>
              </a:rPr>
              <a:t>Leaning, leaning,</a:t>
            </a:r>
            <a:br>
              <a:rPr lang="en-US" sz="6000" b="1" dirty="0"/>
            </a:br>
            <a:r>
              <a:rPr lang="en-US" sz="6000" b="1" i="0" dirty="0">
                <a:effectLst/>
                <a:latin typeface="NotoSansArabicOnly"/>
              </a:rPr>
              <a:t>safe and secure from all alarms;</a:t>
            </a:r>
            <a:br>
              <a:rPr lang="en-US" sz="6000" b="1" dirty="0"/>
            </a:br>
            <a:r>
              <a:rPr lang="en-US" sz="6000" b="1" i="0" dirty="0">
                <a:effectLst/>
                <a:latin typeface="NotoSansArabicOnly"/>
              </a:rPr>
              <a:t>leaning, leaning,</a:t>
            </a:r>
            <a:br>
              <a:rPr lang="en-US" sz="6000" b="1" dirty="0"/>
            </a:br>
            <a:r>
              <a:rPr lang="en-US" sz="6000" b="1" i="0" dirty="0">
                <a:effectLst/>
                <a:latin typeface="NotoSansArabicOnly"/>
              </a:rPr>
              <a:t>leaning on the everlasting arms.</a:t>
            </a:r>
            <a:endParaRPr lang="en-GB" sz="6000" b="1" dirty="0"/>
          </a:p>
        </p:txBody>
      </p:sp>
    </p:spTree>
    <p:extLst>
      <p:ext uri="{BB962C8B-B14F-4D97-AF65-F5344CB8AC3E}">
        <p14:creationId xmlns:p14="http://schemas.microsoft.com/office/powerpoint/2010/main" val="170186176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A96A8-C03A-D60D-2526-2B85B9EC4B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3E8148-0AE8-9DFE-0404-DD8376DA3D70}"/>
              </a:ext>
            </a:extLst>
          </p:cNvPr>
          <p:cNvSpPr txBox="1"/>
          <p:nvPr/>
        </p:nvSpPr>
        <p:spPr>
          <a:xfrm>
            <a:off x="535259" y="501805"/>
            <a:ext cx="11140068" cy="5632311"/>
          </a:xfrm>
          <a:prstGeom prst="rect">
            <a:avLst/>
          </a:prstGeom>
          <a:noFill/>
        </p:spPr>
        <p:txBody>
          <a:bodyPr wrap="square">
            <a:spAutoFit/>
          </a:bodyPr>
          <a:lstStyle/>
          <a:p>
            <a:pPr algn="ctr"/>
            <a:r>
              <a:rPr lang="en-US" sz="6000" b="1" i="0" dirty="0">
                <a:effectLst/>
                <a:latin typeface="NotoSansArabicOnly"/>
              </a:rPr>
              <a:t>3. What have I to dread, what have I to fear, leaning on the everlasting arms? I have blessed peace with my Lord so near,</a:t>
            </a:r>
            <a:br>
              <a:rPr lang="en-US" sz="6000" b="1" dirty="0"/>
            </a:br>
            <a:r>
              <a:rPr lang="en-US" sz="6000" b="1" i="0" dirty="0">
                <a:effectLst/>
                <a:latin typeface="NotoSansArabicOnly"/>
              </a:rPr>
              <a:t>leaning on the everlasting arms.</a:t>
            </a:r>
            <a:br>
              <a:rPr lang="en-US" sz="6000" b="1" dirty="0"/>
            </a:br>
            <a:r>
              <a:rPr lang="en-US" sz="6000" b="1" i="0" dirty="0">
                <a:effectLst/>
                <a:latin typeface="NotoSansArabicOnly"/>
              </a:rPr>
              <a:t>(</a:t>
            </a:r>
            <a:r>
              <a:rPr lang="en-US" sz="6000" b="1" i="1" dirty="0">
                <a:effectLst/>
                <a:latin typeface="NotoSansArabicOnly"/>
              </a:rPr>
              <a:t>Refrain</a:t>
            </a:r>
            <a:r>
              <a:rPr lang="en-US" sz="6000" b="1" i="0" dirty="0">
                <a:effectLst/>
                <a:latin typeface="NotoSansArabicOnly"/>
              </a:rPr>
              <a:t>)</a:t>
            </a:r>
            <a:endParaRPr lang="en-GB" sz="6000" b="1" dirty="0"/>
          </a:p>
        </p:txBody>
      </p:sp>
    </p:spTree>
    <p:extLst>
      <p:ext uri="{BB962C8B-B14F-4D97-AF65-F5344CB8AC3E}">
        <p14:creationId xmlns:p14="http://schemas.microsoft.com/office/powerpoint/2010/main" val="347569739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28B3E9-B4D2-6D7F-D3F1-0D7689F6E3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BA0784-BB73-5AE5-2CB3-9BBFBE06AAFD}"/>
              </a:ext>
            </a:extLst>
          </p:cNvPr>
          <p:cNvSpPr txBox="1"/>
          <p:nvPr/>
        </p:nvSpPr>
        <p:spPr>
          <a:xfrm>
            <a:off x="587297" y="1170879"/>
            <a:ext cx="11017405" cy="4708981"/>
          </a:xfrm>
          <a:prstGeom prst="rect">
            <a:avLst/>
          </a:prstGeom>
          <a:noFill/>
        </p:spPr>
        <p:txBody>
          <a:bodyPr wrap="square">
            <a:spAutoFit/>
          </a:bodyPr>
          <a:lstStyle/>
          <a:p>
            <a:pPr algn="ctr"/>
            <a:r>
              <a:rPr lang="en-US" sz="6000" b="1" i="0" dirty="0">
                <a:effectLst/>
                <a:latin typeface="NotoSansArabicOnly"/>
              </a:rPr>
              <a:t>Refrain:</a:t>
            </a:r>
          </a:p>
          <a:p>
            <a:pPr algn="ctr"/>
            <a:r>
              <a:rPr lang="en-US" sz="6000" b="1" i="0" dirty="0">
                <a:effectLst/>
                <a:latin typeface="NotoSansArabicOnly"/>
              </a:rPr>
              <a:t>Leaning, leaning,</a:t>
            </a:r>
            <a:br>
              <a:rPr lang="en-US" sz="6000" b="1" dirty="0"/>
            </a:br>
            <a:r>
              <a:rPr lang="en-US" sz="6000" b="1" i="0" dirty="0">
                <a:effectLst/>
                <a:latin typeface="NotoSansArabicOnly"/>
              </a:rPr>
              <a:t>safe and secure from all alarms;</a:t>
            </a:r>
            <a:br>
              <a:rPr lang="en-US" sz="6000" b="1" dirty="0"/>
            </a:br>
            <a:r>
              <a:rPr lang="en-US" sz="6000" b="1" i="0" dirty="0">
                <a:effectLst/>
                <a:latin typeface="NotoSansArabicOnly"/>
              </a:rPr>
              <a:t>leaning, leaning,</a:t>
            </a:r>
            <a:br>
              <a:rPr lang="en-US" sz="6000" b="1" dirty="0"/>
            </a:br>
            <a:r>
              <a:rPr lang="en-US" sz="6000" b="1" i="0" dirty="0">
                <a:effectLst/>
                <a:latin typeface="NotoSansArabicOnly"/>
              </a:rPr>
              <a:t>leaning on the everlasting arms.</a:t>
            </a:r>
            <a:endParaRPr lang="en-GB" sz="6000" b="1" dirty="0"/>
          </a:p>
        </p:txBody>
      </p:sp>
    </p:spTree>
    <p:extLst>
      <p:ext uri="{BB962C8B-B14F-4D97-AF65-F5344CB8AC3E}">
        <p14:creationId xmlns:p14="http://schemas.microsoft.com/office/powerpoint/2010/main" val="256017049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769434" y="1744892"/>
            <a:ext cx="10950498" cy="4031873"/>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p>
          <a:p>
            <a:pPr algn="ctr"/>
            <a:r>
              <a:rPr lang="en-US" sz="8800" b="1" dirty="0">
                <a:effectLst>
                  <a:outerShdw blurRad="38100" dist="38100" dir="2700000" algn="tl">
                    <a:srgbClr val="000000">
                      <a:alpha val="43137"/>
                    </a:srgbClr>
                  </a:outerShdw>
                </a:effectLst>
                <a:ea typeface="Times New Roman" panose="02020603050405020304" pitchFamily="18" charset="0"/>
                <a:sym typeface="Wingdings" panose="05000000000000000000" pitchFamily="2" charset="2"/>
              </a:rPr>
              <a:t></a:t>
            </a:r>
            <a:endParaRPr lang="en-US" sz="8800" b="1" dirty="0">
              <a:effectLst>
                <a:outerShdw blurRad="38100" dist="38100" dir="2700000" algn="tl">
                  <a:srgbClr val="000000">
                    <a:alpha val="43137"/>
                  </a:srgbClr>
                </a:outerShdw>
              </a:effectLst>
              <a:ea typeface="Times New Roman" panose="02020603050405020304" pitchFamily="18" charset="0"/>
            </a:endParaRPr>
          </a:p>
          <a:p>
            <a:pPr algn="ctr"/>
            <a:r>
              <a:rPr lang="en-US" sz="8000" b="1" dirty="0">
                <a:effectLst>
                  <a:outerShdw blurRad="38100" dist="38100" dir="2700000" algn="tl">
                    <a:srgbClr val="000000">
                      <a:alpha val="43137"/>
                    </a:srgbClr>
                  </a:outerShdw>
                </a:effectLst>
                <a:ea typeface="Times New Roman" panose="02020603050405020304" pitchFamily="18" charset="0"/>
              </a:rPr>
              <a:t>Sis. Thelma Cohen</a:t>
            </a:r>
            <a:endParaRPr lang="en-US" sz="80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CEDE-B976-7624-0026-8DA9DD77D4F1}"/>
              </a:ext>
            </a:extLst>
          </p:cNvPr>
          <p:cNvSpPr txBox="1">
            <a:spLocks/>
          </p:cNvSpPr>
          <p:nvPr/>
        </p:nvSpPr>
        <p:spPr>
          <a:xfrm>
            <a:off x="914812" y="1103761"/>
            <a:ext cx="10596795" cy="3770988"/>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atin typeface="Arial Rounded MT Bold" panose="020F0704030504030204" pitchFamily="34" charset="0"/>
                <a:cs typeface="Calibri Light" panose="020F0302020204030204" pitchFamily="34" charset="0"/>
              </a:rPr>
              <a:t>Response</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Women Choir</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a:extLst>
            <a:ext uri="{FF2B5EF4-FFF2-40B4-BE49-F238E27FC236}">
              <a16:creationId xmlns:a16="http://schemas.microsoft.com/office/drawing/2014/main" id="{745BF65D-3DE7-5956-D532-CA29DF3DD0F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0B6FDAA-7364-90A3-4866-F25B6249B614}"/>
              </a:ext>
            </a:extLst>
          </p:cNvPr>
          <p:cNvSpPr txBox="1">
            <a:spLocks/>
          </p:cNvSpPr>
          <p:nvPr/>
        </p:nvSpPr>
        <p:spPr>
          <a:xfrm>
            <a:off x="797602" y="320128"/>
            <a:ext cx="10596795" cy="5972416"/>
          </a:xfrm>
          <a:prstGeom prst="rect">
            <a:avLst/>
          </a:prstGeom>
        </p:spPr>
        <p:txBody>
          <a:bodyPr vert="horz" lIns="91440" tIns="4572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000" b="1" dirty="0">
                <a:latin typeface="Arial Rounded MT Bold" panose="020F0704030504030204" pitchFamily="34" charset="0"/>
                <a:cs typeface="Calibri Light" panose="020F0302020204030204" pitchFamily="34" charset="0"/>
              </a:rPr>
              <a:t>Chant:</a:t>
            </a:r>
          </a:p>
          <a:p>
            <a:pPr algn="ctr">
              <a:lnSpc>
                <a:spcPct val="120000"/>
              </a:lnSpc>
            </a:pPr>
            <a:r>
              <a:rPr lang="en-US" sz="6000" b="1" dirty="0">
                <a:latin typeface="Arial Rounded MT Bold" panose="020F0704030504030204" pitchFamily="34" charset="0"/>
                <a:cs typeface="Calibri Light" panose="020F0302020204030204" pitchFamily="34" charset="0"/>
              </a:rPr>
              <a:t>I feel like going on (2x) </a:t>
            </a:r>
          </a:p>
          <a:p>
            <a:pPr algn="ctr">
              <a:lnSpc>
                <a:spcPct val="120000"/>
              </a:lnSpc>
            </a:pPr>
            <a:r>
              <a:rPr lang="en-US" sz="6000" b="1" dirty="0">
                <a:latin typeface="Arial Rounded MT Bold" panose="020F0704030504030204" pitchFamily="34" charset="0"/>
                <a:cs typeface="Calibri Light" panose="020F0302020204030204" pitchFamily="34" charset="0"/>
              </a:rPr>
              <a:t>tho… trials come, </a:t>
            </a:r>
          </a:p>
          <a:p>
            <a:pPr algn="ctr">
              <a:lnSpc>
                <a:spcPct val="120000"/>
              </a:lnSpc>
            </a:pPr>
            <a:r>
              <a:rPr lang="en-US" sz="6000" b="1" dirty="0">
                <a:latin typeface="Arial Rounded MT Bold" panose="020F0704030504030204" pitchFamily="34" charset="0"/>
                <a:cs typeface="Calibri Light" panose="020F0302020204030204" pitchFamily="34" charset="0"/>
              </a:rPr>
              <a:t>on every hand, I feel like going on.</a:t>
            </a:r>
          </a:p>
        </p:txBody>
      </p:sp>
    </p:spTree>
    <p:extLst>
      <p:ext uri="{BB962C8B-B14F-4D97-AF65-F5344CB8AC3E}">
        <p14:creationId xmlns:p14="http://schemas.microsoft.com/office/powerpoint/2010/main" val="261289075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800B49C6-F51D-2061-1F24-1294D0734F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A7A9DE-9816-5A19-F7E6-55DE1D75C1D1}"/>
              </a:ext>
            </a:extLst>
          </p:cNvPr>
          <p:cNvSpPr txBox="1"/>
          <p:nvPr/>
        </p:nvSpPr>
        <p:spPr>
          <a:xfrm>
            <a:off x="4509370" y="1880535"/>
            <a:ext cx="6730410" cy="2123658"/>
          </a:xfrm>
          <a:prstGeom prst="rect">
            <a:avLst/>
          </a:prstGeom>
          <a:noFill/>
        </p:spPr>
        <p:txBody>
          <a:bodyPr wrap="square" rtlCol="0">
            <a:spAutoFit/>
          </a:bodyPr>
          <a:lstStyle/>
          <a:p>
            <a:r>
              <a:rPr lang="en-US" sz="6600" b="1" dirty="0">
                <a:solidFill>
                  <a:schemeClr val="bg1"/>
                </a:solidFill>
                <a:effectLst>
                  <a:outerShdw blurRad="38100" dist="38100" dir="2700000" algn="tl">
                    <a:srgbClr val="000000">
                      <a:alpha val="43137"/>
                    </a:srgbClr>
                  </a:outerShdw>
                </a:effectLst>
                <a:latin typeface="Bahnschrift" panose="020B0502040204020203" pitchFamily="34" charset="0"/>
              </a:rPr>
              <a:t>He could have let me drown.</a:t>
            </a:r>
            <a:endParaRPr lang="en-GB" sz="66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5AE5F73C-15A2-F8C4-8870-E117D437A2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338355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760576" y="5844988"/>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9C184A12-E0DF-EBA5-81DD-F1826D9ED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FA122-FE44-AAF8-4A77-1DD9CB3AC75C}"/>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Come on and Bless the Lord with me (3x)</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Hallelujah (4x)</a:t>
            </a:r>
          </a:p>
        </p:txBody>
      </p:sp>
    </p:spTree>
    <p:extLst>
      <p:ext uri="{BB962C8B-B14F-4D97-AF65-F5344CB8AC3E}">
        <p14:creationId xmlns:p14="http://schemas.microsoft.com/office/powerpoint/2010/main" val="1487051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71493387-041F-009D-99EF-33E6B3E62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81FD6-1CFE-9A01-E16A-6E18985AE623}"/>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Come on and Clap your hands with me (3x)</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Hallelujah (4x)</a:t>
            </a:r>
          </a:p>
        </p:txBody>
      </p:sp>
    </p:spTree>
    <p:extLst>
      <p:ext uri="{BB962C8B-B14F-4D97-AF65-F5344CB8AC3E}">
        <p14:creationId xmlns:p14="http://schemas.microsoft.com/office/powerpoint/2010/main" val="285435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4494A966-620B-E7C4-3F25-EF0E9F226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6600D6-92E5-8951-2B39-F74E443C2B90}"/>
              </a:ext>
            </a:extLst>
          </p:cNvPr>
          <p:cNvSpPr txBox="1"/>
          <p:nvPr/>
        </p:nvSpPr>
        <p:spPr>
          <a:xfrm>
            <a:off x="4270916" y="975558"/>
            <a:ext cx="7671389" cy="4939814"/>
          </a:xfrm>
          <a:prstGeom prst="rect">
            <a:avLst/>
          </a:prstGeom>
          <a:noFill/>
        </p:spPr>
        <p:txBody>
          <a:bodyPr wrap="square" rtlCol="0">
            <a:spAutoFit/>
          </a:bodyPr>
          <a:lstStyle/>
          <a:p>
            <a:pPr algn="ctr"/>
            <a:r>
              <a:rPr lang="en-US" sz="4500" b="1" dirty="0">
                <a:solidFill>
                  <a:schemeClr val="bg1"/>
                </a:solidFill>
                <a:effectLst>
                  <a:outerShdw blurRad="38100" dist="38100" dir="2700000" algn="tl">
                    <a:srgbClr val="000000">
                      <a:alpha val="43137"/>
                    </a:srgbClr>
                  </a:outerShdw>
                </a:effectLst>
                <a:latin typeface="Bahnschrift" panose="020B0502040204020203" pitchFamily="34" charset="0"/>
              </a:rPr>
              <a:t>I was sinking in a sea of sin and shame, but Jesus found me and changed my name, He could have let me drown, he could have let me drown, he could have let me drown, but instead he took me in.</a:t>
            </a:r>
            <a:endParaRPr lang="en-GB" sz="45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C4641308-3DAF-143C-3DA1-06F4A4E90F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2744453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33C858D1-811C-9D4A-0F06-D1955C05F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90AC0-A086-07A0-9651-51FC66BDCEF6}"/>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Come on lets sing before the Lord (3x)</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Hallelujah (4x)</a:t>
            </a:r>
          </a:p>
        </p:txBody>
      </p:sp>
    </p:spTree>
    <p:extLst>
      <p:ext uri="{BB962C8B-B14F-4D97-AF65-F5344CB8AC3E}">
        <p14:creationId xmlns:p14="http://schemas.microsoft.com/office/powerpoint/2010/main" val="1779631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48D94022-BB28-6CE5-F502-08FF30D423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C5DA64-05E6-C301-2416-FA6293551CAB}"/>
              </a:ext>
            </a:extLst>
          </p:cNvPr>
          <p:cNvSpPr txBox="1"/>
          <p:nvPr/>
        </p:nvSpPr>
        <p:spPr>
          <a:xfrm>
            <a:off x="631902" y="457200"/>
            <a:ext cx="10928195" cy="5755422"/>
          </a:xfrm>
          <a:prstGeom prst="rect">
            <a:avLst/>
          </a:prstGeom>
          <a:noFill/>
        </p:spPr>
        <p:txBody>
          <a:bodyPr wrap="square" rtlCol="0">
            <a:spAutoFit/>
          </a:bodyPr>
          <a:lstStyle/>
          <a:p>
            <a:pPr algn="ctr"/>
            <a:r>
              <a:rPr lang="en-US" sz="7200" b="1" dirty="0">
                <a:solidFill>
                  <a:schemeClr val="bg1"/>
                </a:solidFill>
              </a:rPr>
              <a:t>Recognition of </a:t>
            </a:r>
          </a:p>
          <a:p>
            <a:pPr algn="ctr"/>
            <a:r>
              <a:rPr lang="en-US" sz="7200" b="1" dirty="0">
                <a:solidFill>
                  <a:schemeClr val="bg1"/>
                </a:solidFill>
              </a:rPr>
              <a:t>Wesley’s Women</a:t>
            </a:r>
          </a:p>
          <a:p>
            <a:pPr algn="ctr"/>
            <a:endParaRPr lang="en-US" sz="7200" b="1" dirty="0">
              <a:solidFill>
                <a:schemeClr val="bg1"/>
              </a:solidFill>
            </a:endParaRPr>
          </a:p>
          <a:p>
            <a:pPr algn="ctr"/>
            <a:r>
              <a:rPr lang="en-US" sz="7200" b="1" dirty="0">
                <a:solidFill>
                  <a:schemeClr val="bg1"/>
                </a:solidFill>
                <a:sym typeface="Wingdings" panose="05000000000000000000" pitchFamily="2" charset="2"/>
              </a:rPr>
              <a:t></a:t>
            </a:r>
            <a:endParaRPr lang="en-US" sz="7200" b="1" dirty="0">
              <a:solidFill>
                <a:schemeClr val="bg1"/>
              </a:solidFill>
            </a:endParaRPr>
          </a:p>
          <a:p>
            <a:pPr algn="ctr"/>
            <a:r>
              <a:rPr lang="en-US" sz="8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Shirley Legare</a:t>
            </a:r>
            <a:endParaRPr lang="en-GB" sz="8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974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333554" y="2306511"/>
            <a:ext cx="11524891" cy="2585323"/>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 Samuel 16:1-13(ESV)</a:t>
            </a:r>
          </a:p>
          <a:p>
            <a:pPr marL="0" marR="0" algn="ctr">
              <a:spcBef>
                <a:spcPts val="0"/>
              </a:spcBef>
              <a:spcAft>
                <a:spcPts val="0"/>
              </a:spcAft>
            </a:pPr>
            <a:endPar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Ephesians 5:8-14</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(ESV)</a:t>
            </a:r>
            <a:endParaRPr lang="en-US"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1FBB1AF-8565-66AD-59A0-2AD90035A0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3A8C34-0AFD-3FDD-AC18-AE844469FAF4}"/>
              </a:ext>
            </a:extLst>
          </p:cNvPr>
          <p:cNvSpPr txBox="1"/>
          <p:nvPr/>
        </p:nvSpPr>
        <p:spPr>
          <a:xfrm>
            <a:off x="390292" y="423746"/>
            <a:ext cx="11385395" cy="6186309"/>
          </a:xfrm>
          <a:prstGeom prst="rect">
            <a:avLst/>
          </a:prstGeom>
          <a:noFill/>
        </p:spPr>
        <p:txBody>
          <a:bodyPr wrap="square">
            <a:spAutoFit/>
          </a:bodyPr>
          <a:lstStyle/>
          <a:p>
            <a:r>
              <a:rPr lang="en-US" sz="4400" b="1" i="0" baseline="30000" dirty="0">
                <a:solidFill>
                  <a:schemeClr val="bg1"/>
                </a:solidFill>
                <a:effectLst/>
                <a:latin typeface="Gotham"/>
              </a:rPr>
              <a:t>1 </a:t>
            </a:r>
            <a:r>
              <a:rPr lang="en-US" sz="4400" b="1" i="0" u="none" strike="noStrike" dirty="0">
                <a:solidFill>
                  <a:schemeClr val="bg1"/>
                </a:solidFill>
                <a:effectLst/>
                <a:latin typeface="Sentinel"/>
              </a:rPr>
              <a:t>The L</a:t>
            </a:r>
            <a:r>
              <a:rPr lang="en-US" sz="4400" b="1" i="0" u="none" strike="noStrike" cap="all" dirty="0">
                <a:solidFill>
                  <a:schemeClr val="bg1"/>
                </a:solidFill>
                <a:effectLst/>
                <a:latin typeface="Sentinel"/>
              </a:rPr>
              <a:t>ord</a:t>
            </a:r>
            <a:r>
              <a:rPr lang="en-US" sz="4400" b="1" i="0" u="none" strike="noStrike" dirty="0">
                <a:solidFill>
                  <a:schemeClr val="bg1"/>
                </a:solidFill>
                <a:effectLst/>
                <a:latin typeface="Sentinel"/>
              </a:rPr>
              <a:t> said to Samuel, “How long will you grieve over Saul, since I have rejected him from being king over Israel? Fill your horn with oil, and go. I will send you to Jesse the Bethlehemite, for I have provided for myself a king among his sons.”</a:t>
            </a:r>
            <a:r>
              <a:rPr lang="en-US" sz="4400" b="1" i="0" dirty="0">
                <a:solidFill>
                  <a:schemeClr val="bg1"/>
                </a:solidFill>
                <a:effectLst/>
                <a:latin typeface="Sentinel"/>
              </a:rPr>
              <a:t> </a:t>
            </a:r>
            <a:r>
              <a:rPr lang="en-US" sz="4400" b="1" i="0" baseline="30000" dirty="0">
                <a:solidFill>
                  <a:schemeClr val="bg1"/>
                </a:solidFill>
                <a:effectLst/>
                <a:latin typeface="Gotham"/>
              </a:rPr>
              <a:t>2 </a:t>
            </a:r>
            <a:r>
              <a:rPr lang="en-US" sz="4400" b="1" i="0" u="none" strike="noStrike" dirty="0">
                <a:solidFill>
                  <a:schemeClr val="bg1"/>
                </a:solidFill>
                <a:effectLst/>
                <a:latin typeface="Sentinel"/>
              </a:rPr>
              <a:t>And Samuel said, “How can I go? If Saul hears it, he will kill me.” And the L</a:t>
            </a:r>
            <a:r>
              <a:rPr lang="en-US" sz="4400" b="1" i="0" u="none" strike="noStrike" cap="all" dirty="0">
                <a:solidFill>
                  <a:schemeClr val="bg1"/>
                </a:solidFill>
                <a:effectLst/>
                <a:latin typeface="Sentinel"/>
              </a:rPr>
              <a:t>ord</a:t>
            </a:r>
            <a:r>
              <a:rPr lang="en-US" sz="4400" b="1" i="0" u="none" strike="noStrike" dirty="0">
                <a:solidFill>
                  <a:schemeClr val="bg1"/>
                </a:solidFill>
                <a:effectLst/>
                <a:latin typeface="Sentinel"/>
              </a:rPr>
              <a:t> said, “Take a heifer with you and say, ‘I have come to sacrifice to the L</a:t>
            </a:r>
            <a:r>
              <a:rPr lang="en-US" sz="4400" b="1" i="0" u="none" strike="noStrike" cap="all" dirty="0">
                <a:solidFill>
                  <a:schemeClr val="bg1"/>
                </a:solidFill>
                <a:effectLst/>
                <a:latin typeface="Sentinel"/>
              </a:rPr>
              <a:t>ord</a:t>
            </a:r>
            <a:r>
              <a:rPr lang="en-US" sz="4400" b="1" i="0" u="none" strike="noStrike" dirty="0">
                <a:solidFill>
                  <a:schemeClr val="bg1"/>
                </a:solidFill>
                <a:effectLst/>
                <a:latin typeface="Sentinel"/>
              </a:rPr>
              <a:t>.’</a:t>
            </a:r>
            <a:endParaRPr lang="en-GB" sz="4400" b="1" dirty="0">
              <a:solidFill>
                <a:schemeClr val="bg1"/>
              </a:solidFill>
            </a:endParaRPr>
          </a:p>
        </p:txBody>
      </p:sp>
    </p:spTree>
    <p:extLst>
      <p:ext uri="{BB962C8B-B14F-4D97-AF65-F5344CB8AC3E}">
        <p14:creationId xmlns:p14="http://schemas.microsoft.com/office/powerpoint/2010/main" val="2426519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E6C3F8F-5540-E5EA-3133-EFDD42614F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8F6F3B-DAD6-7D55-E468-8014EEE05EE0}"/>
              </a:ext>
            </a:extLst>
          </p:cNvPr>
          <p:cNvSpPr txBox="1"/>
          <p:nvPr/>
        </p:nvSpPr>
        <p:spPr>
          <a:xfrm>
            <a:off x="330819" y="501805"/>
            <a:ext cx="11530361" cy="5478423"/>
          </a:xfrm>
          <a:prstGeom prst="rect">
            <a:avLst/>
          </a:prstGeom>
          <a:noFill/>
        </p:spPr>
        <p:txBody>
          <a:bodyPr wrap="square">
            <a:spAutoFit/>
          </a:bodyPr>
          <a:lstStyle/>
          <a:p>
            <a:r>
              <a:rPr lang="en-US" sz="5000" b="1" i="0" dirty="0">
                <a:solidFill>
                  <a:schemeClr val="bg1"/>
                </a:solidFill>
                <a:effectLst/>
                <a:latin typeface="Sentinel"/>
              </a:rPr>
              <a:t> </a:t>
            </a:r>
            <a:r>
              <a:rPr lang="en-US" sz="5000" b="1" i="0" baseline="30000" dirty="0">
                <a:solidFill>
                  <a:schemeClr val="bg1"/>
                </a:solidFill>
                <a:effectLst/>
                <a:latin typeface="Gotham"/>
              </a:rPr>
              <a:t>3 </a:t>
            </a:r>
            <a:r>
              <a:rPr lang="en-US" sz="5000" b="1" i="0" u="none" strike="noStrike" dirty="0">
                <a:solidFill>
                  <a:schemeClr val="bg1"/>
                </a:solidFill>
                <a:effectLst/>
                <a:latin typeface="Sentinel"/>
              </a:rPr>
              <a:t>And invite Jesse to the sacrifice, and I will show you what you shall do. And you shall anoint for me him whom I declare to you.”</a:t>
            </a:r>
            <a:r>
              <a:rPr lang="en-US" sz="5000" b="1" i="0" dirty="0">
                <a:solidFill>
                  <a:schemeClr val="bg1"/>
                </a:solidFill>
                <a:effectLst/>
                <a:latin typeface="Sentinel"/>
              </a:rPr>
              <a:t> </a:t>
            </a:r>
            <a:r>
              <a:rPr lang="en-US" sz="5000" b="1" i="0" baseline="30000" dirty="0">
                <a:solidFill>
                  <a:schemeClr val="bg1"/>
                </a:solidFill>
                <a:effectLst/>
                <a:latin typeface="Gotham"/>
              </a:rPr>
              <a:t>4 </a:t>
            </a:r>
            <a:r>
              <a:rPr lang="en-US" sz="5000" b="1" i="0" u="none" strike="noStrike" dirty="0">
                <a:solidFill>
                  <a:schemeClr val="bg1"/>
                </a:solidFill>
                <a:effectLst/>
                <a:latin typeface="Sentinel"/>
              </a:rPr>
              <a:t>Samuel did what the L</a:t>
            </a:r>
            <a:r>
              <a:rPr lang="en-US" sz="5000" b="1" i="0" u="none" strike="noStrike" cap="all" dirty="0">
                <a:solidFill>
                  <a:schemeClr val="bg1"/>
                </a:solidFill>
                <a:effectLst/>
                <a:latin typeface="Sentinel"/>
              </a:rPr>
              <a:t>ord</a:t>
            </a:r>
            <a:r>
              <a:rPr lang="en-US" sz="5000" b="1" i="0" u="none" strike="noStrike" dirty="0">
                <a:solidFill>
                  <a:schemeClr val="bg1"/>
                </a:solidFill>
                <a:effectLst/>
                <a:latin typeface="Sentinel"/>
              </a:rPr>
              <a:t> commanded and came to Bethlehem. The elders of the city came to meet him trembling and said, “Do you come peaceably?”</a:t>
            </a:r>
            <a:r>
              <a:rPr lang="en-US" sz="5000" b="1" i="0" dirty="0">
                <a:solidFill>
                  <a:schemeClr val="bg1"/>
                </a:solidFill>
                <a:effectLst/>
                <a:latin typeface="Sentinel"/>
              </a:rPr>
              <a:t> </a:t>
            </a:r>
            <a:endParaRPr lang="en-GB" sz="5000" b="1" dirty="0">
              <a:solidFill>
                <a:schemeClr val="bg1"/>
              </a:solidFill>
            </a:endParaRPr>
          </a:p>
        </p:txBody>
      </p:sp>
    </p:spTree>
    <p:extLst>
      <p:ext uri="{BB962C8B-B14F-4D97-AF65-F5344CB8AC3E}">
        <p14:creationId xmlns:p14="http://schemas.microsoft.com/office/powerpoint/2010/main" val="3216284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DE863F4-C6B6-41D8-9268-6197D7C35B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5F1379-B44D-B6B2-4693-EF7B013B7D04}"/>
              </a:ext>
            </a:extLst>
          </p:cNvPr>
          <p:cNvSpPr txBox="1"/>
          <p:nvPr/>
        </p:nvSpPr>
        <p:spPr>
          <a:xfrm>
            <a:off x="657922" y="889843"/>
            <a:ext cx="10504449" cy="5078313"/>
          </a:xfrm>
          <a:prstGeom prst="rect">
            <a:avLst/>
          </a:prstGeom>
          <a:noFill/>
        </p:spPr>
        <p:txBody>
          <a:bodyPr wrap="square">
            <a:spAutoFit/>
          </a:bodyPr>
          <a:lstStyle/>
          <a:p>
            <a:r>
              <a:rPr lang="en-US" sz="5400" b="1" i="0" baseline="30000" dirty="0">
                <a:solidFill>
                  <a:schemeClr val="bg1"/>
                </a:solidFill>
                <a:effectLst/>
                <a:latin typeface="Gotham"/>
              </a:rPr>
              <a:t>5 </a:t>
            </a:r>
            <a:r>
              <a:rPr lang="en-US" sz="5400" b="1" i="0" u="none" strike="noStrike" dirty="0">
                <a:solidFill>
                  <a:schemeClr val="bg1"/>
                </a:solidFill>
                <a:effectLst/>
                <a:latin typeface="Sentinel"/>
              </a:rPr>
              <a:t>And he said, “Peaceably; I have come to sacrifice to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Consecrate yourselves, and come with me to the sacrifice.” And he consecrated Jesse and his sons and invited them to the sacrifice.</a:t>
            </a:r>
            <a:endParaRPr lang="en-GB" sz="5400" b="1" dirty="0">
              <a:solidFill>
                <a:schemeClr val="bg1"/>
              </a:solidFill>
            </a:endParaRPr>
          </a:p>
        </p:txBody>
      </p:sp>
    </p:spTree>
    <p:extLst>
      <p:ext uri="{BB962C8B-B14F-4D97-AF65-F5344CB8AC3E}">
        <p14:creationId xmlns:p14="http://schemas.microsoft.com/office/powerpoint/2010/main" val="455627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B9230EF-7332-A7CE-FCB9-BC257E3170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AAF6DD-B346-ED65-D356-D361E641AB7B}"/>
              </a:ext>
            </a:extLst>
          </p:cNvPr>
          <p:cNvSpPr txBox="1"/>
          <p:nvPr/>
        </p:nvSpPr>
        <p:spPr>
          <a:xfrm>
            <a:off x="825190" y="1326997"/>
            <a:ext cx="10883590" cy="2862322"/>
          </a:xfrm>
          <a:prstGeom prst="rect">
            <a:avLst/>
          </a:prstGeom>
          <a:noFill/>
        </p:spPr>
        <p:txBody>
          <a:bodyPr wrap="square">
            <a:spAutoFit/>
          </a:bodyPr>
          <a:lstStyle/>
          <a:p>
            <a:r>
              <a:rPr lang="en-US" sz="6000" b="1" i="0" baseline="30000" dirty="0">
                <a:solidFill>
                  <a:schemeClr val="bg1"/>
                </a:solidFill>
                <a:effectLst/>
                <a:latin typeface="Gotham"/>
              </a:rPr>
              <a:t>6 </a:t>
            </a:r>
            <a:r>
              <a:rPr lang="en-US" sz="6000" b="1" i="0" u="none" strike="noStrike" dirty="0">
                <a:solidFill>
                  <a:schemeClr val="bg1"/>
                </a:solidFill>
                <a:effectLst/>
                <a:latin typeface="Sentinel"/>
              </a:rPr>
              <a:t>When they came, he looked on Eliab and thought, “Surely the L</a:t>
            </a:r>
            <a:r>
              <a:rPr lang="en-US" sz="6000" b="1" i="0" u="none" strike="noStrike" cap="all" dirty="0">
                <a:solidFill>
                  <a:schemeClr val="bg1"/>
                </a:solidFill>
                <a:effectLst/>
                <a:latin typeface="Sentinel"/>
              </a:rPr>
              <a:t>ord</a:t>
            </a:r>
            <a:r>
              <a:rPr lang="en-US" sz="6000" b="1" i="0" u="none" strike="noStrike" dirty="0">
                <a:solidFill>
                  <a:schemeClr val="bg1"/>
                </a:solidFill>
                <a:effectLst/>
                <a:latin typeface="Sentinel"/>
              </a:rPr>
              <a:t>’s anointed is before him.”</a:t>
            </a:r>
            <a:endParaRPr lang="en-GB" sz="6000" b="1" dirty="0">
              <a:solidFill>
                <a:schemeClr val="bg1"/>
              </a:solidFill>
            </a:endParaRPr>
          </a:p>
        </p:txBody>
      </p:sp>
    </p:spTree>
    <p:extLst>
      <p:ext uri="{BB962C8B-B14F-4D97-AF65-F5344CB8AC3E}">
        <p14:creationId xmlns:p14="http://schemas.microsoft.com/office/powerpoint/2010/main" val="2979849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E1E8A90-44F6-13DD-03D4-7C485B9E1E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75F99-7776-C84D-3237-4AB1BFCF3A53}"/>
              </a:ext>
            </a:extLst>
          </p:cNvPr>
          <p:cNvSpPr txBox="1"/>
          <p:nvPr/>
        </p:nvSpPr>
        <p:spPr>
          <a:xfrm>
            <a:off x="341970" y="724829"/>
            <a:ext cx="11508059" cy="5078313"/>
          </a:xfrm>
          <a:prstGeom prst="rect">
            <a:avLst/>
          </a:prstGeom>
          <a:noFill/>
        </p:spPr>
        <p:txBody>
          <a:bodyPr wrap="square">
            <a:spAutoFit/>
          </a:bodyPr>
          <a:lstStyle/>
          <a:p>
            <a:r>
              <a:rPr lang="en-US" sz="5400" b="1" i="0" baseline="30000" dirty="0">
                <a:solidFill>
                  <a:schemeClr val="bg1"/>
                </a:solidFill>
                <a:effectLst/>
                <a:latin typeface="Gotham"/>
              </a:rPr>
              <a:t>7 </a:t>
            </a:r>
            <a:r>
              <a:rPr lang="en-US" sz="5400" b="1" i="0" u="none" strike="noStrike" dirty="0">
                <a:solidFill>
                  <a:schemeClr val="bg1"/>
                </a:solidFill>
                <a:effectLst/>
                <a:latin typeface="Sentinel"/>
              </a:rPr>
              <a:t>But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said to Samuel, “Do not look on his appearance or on the height of his stature, because I have rejected him. For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sees not as man </a:t>
            </a:r>
            <a:r>
              <a:rPr lang="en-US" sz="5400" b="1" i="0" u="none" strike="noStrike" dirty="0" err="1">
                <a:solidFill>
                  <a:schemeClr val="bg1"/>
                </a:solidFill>
                <a:effectLst/>
                <a:latin typeface="Sentinel"/>
              </a:rPr>
              <a:t>see:man</a:t>
            </a:r>
            <a:r>
              <a:rPr lang="en-US" sz="5400" b="1" i="0" u="none" strike="noStrike" dirty="0">
                <a:solidFill>
                  <a:schemeClr val="bg1"/>
                </a:solidFill>
                <a:effectLst/>
                <a:latin typeface="Sentinel"/>
              </a:rPr>
              <a:t> looks on the outward appearance, but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looks on the heart.”</a:t>
            </a:r>
            <a:r>
              <a:rPr lang="en-US" sz="5400" b="1" i="0" dirty="0">
                <a:solidFill>
                  <a:schemeClr val="bg1"/>
                </a:solidFill>
                <a:effectLst/>
                <a:latin typeface="Sentinel"/>
              </a:rPr>
              <a:t> </a:t>
            </a:r>
            <a:endParaRPr lang="en-GB" sz="5400" b="1" dirty="0">
              <a:solidFill>
                <a:schemeClr val="bg1"/>
              </a:solidFill>
            </a:endParaRPr>
          </a:p>
        </p:txBody>
      </p:sp>
    </p:spTree>
    <p:extLst>
      <p:ext uri="{BB962C8B-B14F-4D97-AF65-F5344CB8AC3E}">
        <p14:creationId xmlns:p14="http://schemas.microsoft.com/office/powerpoint/2010/main" val="353599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6C629D1C-1CEB-0DEB-95AD-E7DFFD2D37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ECD140-7658-1DC5-5041-7025D6746DED}"/>
              </a:ext>
            </a:extLst>
          </p:cNvPr>
          <p:cNvSpPr txBox="1"/>
          <p:nvPr/>
        </p:nvSpPr>
        <p:spPr>
          <a:xfrm>
            <a:off x="4270916" y="975558"/>
            <a:ext cx="7671389" cy="5632311"/>
          </a:xfrm>
          <a:prstGeom prst="rect">
            <a:avLst/>
          </a:prstGeom>
          <a:noFill/>
        </p:spPr>
        <p:txBody>
          <a:bodyPr wrap="square" rtlCol="0">
            <a:spAutoFit/>
          </a:bodyPr>
          <a:lstStyle/>
          <a:p>
            <a:pPr algn="ctr"/>
            <a:r>
              <a:rPr lang="en-US" sz="4500" b="1" dirty="0">
                <a:solidFill>
                  <a:schemeClr val="bg1"/>
                </a:solidFill>
                <a:effectLst>
                  <a:outerShdw blurRad="38100" dist="38100" dir="2700000" algn="tl">
                    <a:srgbClr val="000000">
                      <a:alpha val="43137"/>
                    </a:srgbClr>
                  </a:outerShdw>
                </a:effectLst>
                <a:latin typeface="Bahnschrift" panose="020B0502040204020203" pitchFamily="34" charset="0"/>
              </a:rPr>
              <a:t>(</a:t>
            </a:r>
            <a:r>
              <a:rPr lang="en-US" sz="4500" b="1" dirty="0">
                <a:solidFill>
                  <a:srgbClr val="FFC000"/>
                </a:solidFill>
                <a:effectLst>
                  <a:outerShdw blurRad="38100" dist="38100" dir="2700000" algn="tl">
                    <a:srgbClr val="000000">
                      <a:alpha val="43137"/>
                    </a:srgbClr>
                  </a:outerShdw>
                </a:effectLst>
                <a:latin typeface="Bahnschrift" panose="020B0502040204020203" pitchFamily="34" charset="0"/>
              </a:rPr>
              <a:t>Choir</a:t>
            </a:r>
            <a:r>
              <a:rPr lang="en-US" sz="4500" b="1" dirty="0">
                <a:solidFill>
                  <a:schemeClr val="bg1"/>
                </a:solidFill>
                <a:effectLst>
                  <a:outerShdw blurRad="38100" dist="38100" dir="2700000" algn="tl">
                    <a:srgbClr val="000000">
                      <a:alpha val="43137"/>
                    </a:srgbClr>
                  </a:outerShdw>
                </a:effectLst>
                <a:latin typeface="Bahnschrift" panose="020B0502040204020203" pitchFamily="34" charset="0"/>
              </a:rPr>
              <a:t>) I was sinking in a sea of sin and shame, but Jesus found me and changed my name, He could have let me drown, he could have let me drown, he could have let me drown, but instead he took me in.</a:t>
            </a:r>
            <a:endParaRPr lang="en-GB" sz="45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9451665C-E1DF-C250-375D-C01B41CB64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217870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F97942C-0FB6-54EA-E6AE-39F9D31A22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BA7FE4-B7B0-CE2A-6531-4A6A26E31CC6}"/>
              </a:ext>
            </a:extLst>
          </p:cNvPr>
          <p:cNvSpPr txBox="1"/>
          <p:nvPr/>
        </p:nvSpPr>
        <p:spPr>
          <a:xfrm>
            <a:off x="412593" y="769434"/>
            <a:ext cx="11028557" cy="5078313"/>
          </a:xfrm>
          <a:prstGeom prst="rect">
            <a:avLst/>
          </a:prstGeom>
          <a:noFill/>
        </p:spPr>
        <p:txBody>
          <a:bodyPr wrap="square">
            <a:spAutoFit/>
          </a:bodyPr>
          <a:lstStyle/>
          <a:p>
            <a:r>
              <a:rPr lang="en-US" sz="5400" b="1" i="0" dirty="0">
                <a:solidFill>
                  <a:schemeClr val="bg1"/>
                </a:solidFill>
                <a:effectLst/>
                <a:latin typeface="Sentinel"/>
              </a:rPr>
              <a:t> </a:t>
            </a:r>
            <a:r>
              <a:rPr lang="en-US" sz="5400" b="1" i="0" baseline="30000" dirty="0">
                <a:solidFill>
                  <a:schemeClr val="bg1"/>
                </a:solidFill>
                <a:effectLst/>
                <a:latin typeface="Gotham"/>
              </a:rPr>
              <a:t>8 </a:t>
            </a:r>
            <a:r>
              <a:rPr lang="en-US" sz="5400" b="1" i="0" u="none" strike="noStrike" dirty="0">
                <a:solidFill>
                  <a:schemeClr val="bg1"/>
                </a:solidFill>
                <a:effectLst/>
                <a:latin typeface="Sentinel"/>
              </a:rPr>
              <a:t>Then Jesse called Abinadab and </a:t>
            </a:r>
          </a:p>
          <a:p>
            <a:r>
              <a:rPr lang="en-US" sz="5400" b="1" i="0" u="none" strike="noStrike" dirty="0">
                <a:solidFill>
                  <a:schemeClr val="bg1"/>
                </a:solidFill>
                <a:effectLst/>
                <a:latin typeface="Sentinel"/>
              </a:rPr>
              <a:t>made him pass before Samuel. </a:t>
            </a:r>
          </a:p>
          <a:p>
            <a:r>
              <a:rPr lang="en-US" sz="5400" b="1" i="0" u="none" strike="noStrike" dirty="0">
                <a:solidFill>
                  <a:schemeClr val="bg1"/>
                </a:solidFill>
                <a:effectLst/>
                <a:latin typeface="Sentinel"/>
              </a:rPr>
              <a:t>And he said, “Neither has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chosen this one.”</a:t>
            </a:r>
            <a:r>
              <a:rPr lang="en-US" sz="5400" b="1" i="0" dirty="0">
                <a:solidFill>
                  <a:schemeClr val="bg1"/>
                </a:solidFill>
                <a:effectLst/>
                <a:latin typeface="Sentinel"/>
              </a:rPr>
              <a:t> </a:t>
            </a:r>
            <a:r>
              <a:rPr lang="en-US" sz="5400" b="1" i="0" baseline="30000" dirty="0">
                <a:solidFill>
                  <a:schemeClr val="bg1"/>
                </a:solidFill>
                <a:effectLst/>
                <a:latin typeface="Gotham"/>
              </a:rPr>
              <a:t>9 </a:t>
            </a:r>
            <a:r>
              <a:rPr lang="en-US" sz="5400" b="1" i="0" u="none" strike="noStrike" dirty="0">
                <a:solidFill>
                  <a:schemeClr val="bg1"/>
                </a:solidFill>
                <a:effectLst/>
                <a:latin typeface="Sentinel"/>
              </a:rPr>
              <a:t>Then Jesse made Shammah pass by. And he said, “Neither has the L</a:t>
            </a:r>
            <a:r>
              <a:rPr lang="en-US" sz="5400" b="1" i="0" u="none" strike="noStrike" cap="all" dirty="0">
                <a:solidFill>
                  <a:schemeClr val="bg1"/>
                </a:solidFill>
                <a:effectLst/>
                <a:latin typeface="Sentinel"/>
              </a:rPr>
              <a:t>ord</a:t>
            </a:r>
            <a:r>
              <a:rPr lang="en-US" sz="5400" b="1" i="0" u="none" strike="noStrike" dirty="0">
                <a:solidFill>
                  <a:schemeClr val="bg1"/>
                </a:solidFill>
                <a:effectLst/>
                <a:latin typeface="Sentinel"/>
              </a:rPr>
              <a:t> chosen this one.”</a:t>
            </a:r>
            <a:endParaRPr lang="en-GB" sz="5400" b="1" dirty="0">
              <a:solidFill>
                <a:schemeClr val="bg1"/>
              </a:solidFill>
            </a:endParaRPr>
          </a:p>
        </p:txBody>
      </p:sp>
    </p:spTree>
    <p:extLst>
      <p:ext uri="{BB962C8B-B14F-4D97-AF65-F5344CB8AC3E}">
        <p14:creationId xmlns:p14="http://schemas.microsoft.com/office/powerpoint/2010/main" val="3871602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2D85DBA-7BBA-D9FD-93F1-1A8B550582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D98B95-79B4-52EF-BF8C-AE934655973D}"/>
              </a:ext>
            </a:extLst>
          </p:cNvPr>
          <p:cNvSpPr txBox="1"/>
          <p:nvPr/>
        </p:nvSpPr>
        <p:spPr>
          <a:xfrm>
            <a:off x="431181" y="335845"/>
            <a:ext cx="11411414" cy="6186309"/>
          </a:xfrm>
          <a:prstGeom prst="rect">
            <a:avLst/>
          </a:prstGeom>
          <a:noFill/>
        </p:spPr>
        <p:txBody>
          <a:bodyPr wrap="square">
            <a:spAutoFit/>
          </a:bodyPr>
          <a:lstStyle/>
          <a:p>
            <a:r>
              <a:rPr lang="en-US" sz="4400" b="1" i="0" dirty="0">
                <a:solidFill>
                  <a:schemeClr val="bg1"/>
                </a:solidFill>
                <a:effectLst/>
                <a:latin typeface="Sentinel"/>
              </a:rPr>
              <a:t> </a:t>
            </a:r>
            <a:r>
              <a:rPr lang="en-US" sz="4400" b="1" i="0" baseline="30000" dirty="0">
                <a:solidFill>
                  <a:schemeClr val="bg1"/>
                </a:solidFill>
                <a:effectLst/>
                <a:latin typeface="Gotham"/>
              </a:rPr>
              <a:t>10 </a:t>
            </a:r>
            <a:r>
              <a:rPr lang="en-US" sz="4400" b="1" i="0" u="none" strike="noStrike" dirty="0">
                <a:solidFill>
                  <a:schemeClr val="bg1"/>
                </a:solidFill>
                <a:effectLst/>
                <a:latin typeface="Sentinel"/>
              </a:rPr>
              <a:t>And Jesse made seven of his sons pass before Samuel. And Samuel said to Jesse, “The L</a:t>
            </a:r>
            <a:r>
              <a:rPr lang="en-US" sz="4400" b="1" i="0" u="none" strike="noStrike" cap="all" dirty="0">
                <a:solidFill>
                  <a:schemeClr val="bg1"/>
                </a:solidFill>
                <a:effectLst/>
                <a:latin typeface="Sentinel"/>
              </a:rPr>
              <a:t>ord</a:t>
            </a:r>
            <a:r>
              <a:rPr lang="en-US" sz="4400" b="1" i="0" u="none" strike="noStrike" dirty="0">
                <a:solidFill>
                  <a:schemeClr val="bg1"/>
                </a:solidFill>
                <a:effectLst/>
                <a:latin typeface="Sentinel"/>
              </a:rPr>
              <a:t> </a:t>
            </a:r>
          </a:p>
          <a:p>
            <a:r>
              <a:rPr lang="en-US" sz="4400" b="1" i="0" u="none" strike="noStrike" dirty="0">
                <a:solidFill>
                  <a:schemeClr val="bg1"/>
                </a:solidFill>
                <a:effectLst/>
                <a:latin typeface="Sentinel"/>
              </a:rPr>
              <a:t>has not chosen these.”</a:t>
            </a:r>
            <a:r>
              <a:rPr lang="en-US" sz="4400" b="1" i="0" dirty="0">
                <a:solidFill>
                  <a:schemeClr val="bg1"/>
                </a:solidFill>
                <a:effectLst/>
                <a:latin typeface="Sentinel"/>
              </a:rPr>
              <a:t> </a:t>
            </a:r>
            <a:r>
              <a:rPr lang="en-US" sz="4400" b="1" i="0" baseline="30000" dirty="0">
                <a:solidFill>
                  <a:schemeClr val="bg1"/>
                </a:solidFill>
                <a:effectLst/>
                <a:latin typeface="Gotham"/>
              </a:rPr>
              <a:t>11 </a:t>
            </a:r>
            <a:r>
              <a:rPr lang="en-US" sz="4400" b="1" i="0" u="none" strike="noStrike" dirty="0">
                <a:solidFill>
                  <a:schemeClr val="bg1"/>
                </a:solidFill>
                <a:effectLst/>
                <a:latin typeface="Sentinel"/>
              </a:rPr>
              <a:t>Then Samuel said to </a:t>
            </a:r>
          </a:p>
          <a:p>
            <a:r>
              <a:rPr lang="en-US" sz="4400" b="1" i="0" u="none" strike="noStrike" dirty="0">
                <a:solidFill>
                  <a:schemeClr val="bg1"/>
                </a:solidFill>
                <a:effectLst/>
                <a:latin typeface="Sentinel"/>
              </a:rPr>
              <a:t>Jesse, “Are all your sons here?” And he said, </a:t>
            </a:r>
            <a:r>
              <a:rPr lang="en-US" sz="4400" b="1" i="1" baseline="30000" dirty="0">
                <a:solidFill>
                  <a:schemeClr val="bg1"/>
                </a:solidFill>
                <a:latin typeface="Sentinel"/>
              </a:rPr>
              <a:t> </a:t>
            </a:r>
            <a:br>
              <a:rPr lang="en-US" sz="4400" b="1" i="1" baseline="30000" dirty="0">
                <a:solidFill>
                  <a:schemeClr val="bg1"/>
                </a:solidFill>
                <a:latin typeface="Sentinel"/>
              </a:rPr>
            </a:br>
            <a:r>
              <a:rPr lang="en-US" sz="4400" b="1" i="0" u="none" strike="noStrike" dirty="0">
                <a:solidFill>
                  <a:schemeClr val="bg1"/>
                </a:solidFill>
                <a:effectLst/>
                <a:latin typeface="Sentinel"/>
              </a:rPr>
              <a:t>“There remains yet the youngest, but behold, he is keeping the sheep.” </a:t>
            </a:r>
          </a:p>
          <a:p>
            <a:r>
              <a:rPr lang="en-US" sz="4400" b="1" i="0" u="none" strike="noStrike" dirty="0">
                <a:solidFill>
                  <a:schemeClr val="bg1"/>
                </a:solidFill>
                <a:effectLst/>
                <a:latin typeface="Sentinel"/>
              </a:rPr>
              <a:t>And Samuel said to Jesse, “Send and </a:t>
            </a:r>
          </a:p>
          <a:p>
            <a:r>
              <a:rPr lang="en-US" sz="4400" b="1" i="0" u="none" strike="noStrike" dirty="0">
                <a:solidFill>
                  <a:schemeClr val="bg1"/>
                </a:solidFill>
                <a:effectLst/>
                <a:latin typeface="Sentinel"/>
              </a:rPr>
              <a:t>get him, for we will not sit down till he comes </a:t>
            </a:r>
          </a:p>
          <a:p>
            <a:r>
              <a:rPr lang="en-US" sz="4400" b="1" i="0" u="none" strike="noStrike" dirty="0">
                <a:solidFill>
                  <a:schemeClr val="bg1"/>
                </a:solidFill>
                <a:effectLst/>
                <a:latin typeface="Sentinel"/>
              </a:rPr>
              <a:t>here.”</a:t>
            </a:r>
            <a:endParaRPr lang="en-GB" sz="4400" b="1" dirty="0">
              <a:solidFill>
                <a:schemeClr val="bg1"/>
              </a:solidFill>
            </a:endParaRPr>
          </a:p>
        </p:txBody>
      </p:sp>
    </p:spTree>
    <p:extLst>
      <p:ext uri="{BB962C8B-B14F-4D97-AF65-F5344CB8AC3E}">
        <p14:creationId xmlns:p14="http://schemas.microsoft.com/office/powerpoint/2010/main" val="681151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001A538-1339-1248-BAD9-ECA6605D02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37FF18-4C0C-F6D5-58FF-DA6B6B2EF690}"/>
              </a:ext>
            </a:extLst>
          </p:cNvPr>
          <p:cNvSpPr txBox="1"/>
          <p:nvPr/>
        </p:nvSpPr>
        <p:spPr>
          <a:xfrm>
            <a:off x="453483" y="197346"/>
            <a:ext cx="11285033" cy="6463308"/>
          </a:xfrm>
          <a:prstGeom prst="rect">
            <a:avLst/>
          </a:prstGeom>
          <a:noFill/>
        </p:spPr>
        <p:txBody>
          <a:bodyPr wrap="square">
            <a:spAutoFit/>
          </a:bodyPr>
          <a:lstStyle/>
          <a:p>
            <a:r>
              <a:rPr lang="en-US" sz="4600" b="1" i="0" dirty="0">
                <a:solidFill>
                  <a:schemeClr val="bg1"/>
                </a:solidFill>
                <a:effectLst/>
                <a:latin typeface="Sentinel"/>
              </a:rPr>
              <a:t> </a:t>
            </a:r>
            <a:r>
              <a:rPr lang="en-US" sz="4600" b="1" i="0" baseline="30000" dirty="0">
                <a:solidFill>
                  <a:schemeClr val="bg1"/>
                </a:solidFill>
                <a:effectLst/>
                <a:latin typeface="Gotham"/>
              </a:rPr>
              <a:t>12 </a:t>
            </a:r>
            <a:r>
              <a:rPr lang="en-US" sz="4600" b="1" i="0" u="none" strike="noStrike" dirty="0">
                <a:solidFill>
                  <a:schemeClr val="bg1"/>
                </a:solidFill>
                <a:effectLst/>
                <a:latin typeface="Sentinel"/>
              </a:rPr>
              <a:t>And he sent and brought him in. Now he was ruddy and had beautiful eyes and was handsome. And the L</a:t>
            </a:r>
            <a:r>
              <a:rPr lang="en-US" sz="4600" b="1" i="0" u="none" strike="noStrike" cap="all" dirty="0">
                <a:solidFill>
                  <a:schemeClr val="bg1"/>
                </a:solidFill>
                <a:effectLst/>
                <a:latin typeface="Sentinel"/>
              </a:rPr>
              <a:t>ord</a:t>
            </a:r>
            <a:r>
              <a:rPr lang="en-US" sz="4600" b="1" i="0" u="none" strike="noStrike" dirty="0">
                <a:solidFill>
                  <a:schemeClr val="bg1"/>
                </a:solidFill>
                <a:effectLst/>
                <a:latin typeface="Sentinel"/>
              </a:rPr>
              <a:t> said, “Arise, </a:t>
            </a:r>
            <a:br>
              <a:rPr lang="en-US" sz="4600" b="1" i="0" u="none" strike="noStrike" dirty="0">
                <a:solidFill>
                  <a:schemeClr val="bg1"/>
                </a:solidFill>
                <a:effectLst/>
                <a:latin typeface="Sentinel"/>
              </a:rPr>
            </a:br>
            <a:r>
              <a:rPr lang="en-US" sz="4600" b="1" i="0" u="none" strike="noStrike" dirty="0">
                <a:solidFill>
                  <a:schemeClr val="bg1"/>
                </a:solidFill>
                <a:effectLst/>
                <a:latin typeface="Sentinel"/>
              </a:rPr>
              <a:t>anoint him, for this is he.”</a:t>
            </a:r>
            <a:r>
              <a:rPr lang="en-US" sz="4600" b="1" i="0" dirty="0">
                <a:solidFill>
                  <a:schemeClr val="bg1"/>
                </a:solidFill>
                <a:effectLst/>
                <a:latin typeface="Sentinel"/>
              </a:rPr>
              <a:t> </a:t>
            </a:r>
            <a:br>
              <a:rPr lang="en-US" sz="4600" b="1" i="0" dirty="0">
                <a:solidFill>
                  <a:schemeClr val="bg1"/>
                </a:solidFill>
                <a:effectLst/>
                <a:latin typeface="Sentinel"/>
              </a:rPr>
            </a:br>
            <a:r>
              <a:rPr lang="en-US" sz="4600" b="1" i="0" baseline="30000" dirty="0">
                <a:solidFill>
                  <a:schemeClr val="bg1"/>
                </a:solidFill>
                <a:effectLst/>
                <a:latin typeface="Gotham"/>
              </a:rPr>
              <a:t>13 </a:t>
            </a:r>
            <a:r>
              <a:rPr lang="en-US" sz="4600" b="1" i="0" u="none" strike="noStrike" dirty="0">
                <a:solidFill>
                  <a:schemeClr val="bg1"/>
                </a:solidFill>
                <a:effectLst/>
                <a:latin typeface="Sentinel"/>
              </a:rPr>
              <a:t>Then Samuel took the horn of oil and anointed him in the midst of his brothers. And the Spirit of the L</a:t>
            </a:r>
            <a:r>
              <a:rPr lang="en-US" sz="4600" b="1" i="0" u="none" strike="noStrike" cap="all" dirty="0">
                <a:solidFill>
                  <a:schemeClr val="bg1"/>
                </a:solidFill>
                <a:effectLst/>
                <a:latin typeface="Sentinel"/>
              </a:rPr>
              <a:t>ord</a:t>
            </a:r>
            <a:r>
              <a:rPr lang="en-US" sz="4600" b="1" i="0" u="none" strike="noStrike" dirty="0">
                <a:solidFill>
                  <a:schemeClr val="bg1"/>
                </a:solidFill>
                <a:effectLst/>
                <a:latin typeface="Sentinel"/>
              </a:rPr>
              <a:t> rushed upon David from that day forward. And Samuel rose up </a:t>
            </a:r>
            <a:br>
              <a:rPr lang="en-US" sz="4600" b="1" i="0" u="none" strike="noStrike" dirty="0">
                <a:solidFill>
                  <a:schemeClr val="bg1"/>
                </a:solidFill>
                <a:effectLst/>
                <a:latin typeface="Sentinel"/>
              </a:rPr>
            </a:br>
            <a:r>
              <a:rPr lang="en-US" sz="4600" b="1" i="0" u="none" strike="noStrike" dirty="0">
                <a:solidFill>
                  <a:schemeClr val="bg1"/>
                </a:solidFill>
                <a:effectLst/>
                <a:latin typeface="Sentinel"/>
              </a:rPr>
              <a:t>and went to Ramah.</a:t>
            </a:r>
            <a:endParaRPr lang="en-GB" sz="4600" b="1" dirty="0">
              <a:solidFill>
                <a:schemeClr val="bg1"/>
              </a:solidFill>
            </a:endParaRPr>
          </a:p>
        </p:txBody>
      </p:sp>
    </p:spTree>
    <p:extLst>
      <p:ext uri="{BB962C8B-B14F-4D97-AF65-F5344CB8AC3E}">
        <p14:creationId xmlns:p14="http://schemas.microsoft.com/office/powerpoint/2010/main" val="564223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FBF0D249-34F6-6A92-A898-ED47CF255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D29E54-D5DD-2E5A-89D7-AFD54D7F1A00}"/>
              </a:ext>
            </a:extLst>
          </p:cNvPr>
          <p:cNvSpPr txBox="1"/>
          <p:nvPr/>
        </p:nvSpPr>
        <p:spPr>
          <a:xfrm>
            <a:off x="197005" y="456529"/>
            <a:ext cx="11797990" cy="923330"/>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Ephesians 5:8-14</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(ESV)</a:t>
            </a:r>
            <a:endParaRPr lang="en-US" sz="5400" b="1" dirty="0">
              <a:solidFill>
                <a:schemeClr val="bg1"/>
              </a:solidFill>
            </a:endParaRPr>
          </a:p>
        </p:txBody>
      </p:sp>
      <p:sp>
        <p:nvSpPr>
          <p:cNvPr id="5" name="TextBox 4">
            <a:extLst>
              <a:ext uri="{FF2B5EF4-FFF2-40B4-BE49-F238E27FC236}">
                <a16:creationId xmlns:a16="http://schemas.microsoft.com/office/drawing/2014/main" id="{B294DD50-F8BE-EC1E-6121-202BA5AE739D}"/>
              </a:ext>
            </a:extLst>
          </p:cNvPr>
          <p:cNvSpPr txBox="1"/>
          <p:nvPr/>
        </p:nvSpPr>
        <p:spPr>
          <a:xfrm>
            <a:off x="345688" y="1692490"/>
            <a:ext cx="11649307" cy="4708981"/>
          </a:xfrm>
          <a:prstGeom prst="rect">
            <a:avLst/>
          </a:prstGeom>
          <a:noFill/>
        </p:spPr>
        <p:txBody>
          <a:bodyPr wrap="square">
            <a:spAutoFit/>
          </a:bodyPr>
          <a:lstStyle/>
          <a:p>
            <a:pPr algn="l">
              <a:buNone/>
            </a:pPr>
            <a:r>
              <a:rPr lang="en-US" sz="6000" b="1" i="0" baseline="30000" dirty="0">
                <a:solidFill>
                  <a:schemeClr val="bg1"/>
                </a:solidFill>
                <a:effectLst/>
                <a:latin typeface="Gotham"/>
              </a:rPr>
              <a:t>8 </a:t>
            </a:r>
            <a:r>
              <a:rPr lang="en-US" sz="6000" b="1" i="0" u="none" strike="noStrike" dirty="0">
                <a:solidFill>
                  <a:schemeClr val="bg1"/>
                </a:solidFill>
                <a:effectLst/>
                <a:latin typeface="Sentinel"/>
              </a:rPr>
              <a:t>for at one time you were darkness, but now you are light in the Lord. Walk as children of light</a:t>
            </a:r>
            <a:r>
              <a:rPr lang="en-US" sz="6000" b="1" i="0" dirty="0">
                <a:solidFill>
                  <a:schemeClr val="bg1"/>
                </a:solidFill>
                <a:effectLst/>
                <a:latin typeface="Sentinel"/>
              </a:rPr>
              <a:t> </a:t>
            </a:r>
            <a:r>
              <a:rPr lang="en-US" sz="6000" b="1" i="0" baseline="30000" dirty="0">
                <a:solidFill>
                  <a:schemeClr val="bg1"/>
                </a:solidFill>
                <a:effectLst/>
                <a:latin typeface="Gotham"/>
              </a:rPr>
              <a:t>9 </a:t>
            </a:r>
            <a:r>
              <a:rPr lang="en-US" sz="6000" b="1" i="0" u="none" strike="noStrike" dirty="0">
                <a:solidFill>
                  <a:schemeClr val="bg1"/>
                </a:solidFill>
                <a:effectLst/>
                <a:latin typeface="Sentinel"/>
              </a:rPr>
              <a:t>(for the </a:t>
            </a:r>
            <a:br>
              <a:rPr lang="en-US" sz="6000" b="1" i="0" u="none" strike="noStrike" dirty="0">
                <a:solidFill>
                  <a:schemeClr val="bg1"/>
                </a:solidFill>
                <a:effectLst/>
                <a:latin typeface="Sentinel"/>
              </a:rPr>
            </a:br>
            <a:r>
              <a:rPr lang="en-US" sz="6000" b="1" i="0" u="none" strike="noStrike" dirty="0">
                <a:solidFill>
                  <a:schemeClr val="bg1"/>
                </a:solidFill>
                <a:effectLst/>
                <a:latin typeface="Sentinel"/>
              </a:rPr>
              <a:t>fruit of light is found in all that is </a:t>
            </a:r>
            <a:br>
              <a:rPr lang="en-US" sz="6000" b="1" i="0" u="none" strike="noStrike" dirty="0">
                <a:solidFill>
                  <a:schemeClr val="bg1"/>
                </a:solidFill>
                <a:effectLst/>
                <a:latin typeface="Sentinel"/>
              </a:rPr>
            </a:br>
            <a:r>
              <a:rPr lang="en-US" sz="6000" b="1" i="0" u="none" strike="noStrike" dirty="0">
                <a:solidFill>
                  <a:schemeClr val="bg1"/>
                </a:solidFill>
                <a:effectLst/>
                <a:latin typeface="Sentinel"/>
              </a:rPr>
              <a:t>good and right and true),</a:t>
            </a:r>
            <a:r>
              <a:rPr lang="en-US" sz="6000" b="1" i="0" dirty="0">
                <a:solidFill>
                  <a:schemeClr val="bg1"/>
                </a:solidFill>
                <a:effectLst/>
                <a:latin typeface="Sentinel"/>
              </a:rPr>
              <a:t> </a:t>
            </a:r>
            <a:endParaRPr lang="en-US" sz="6000" b="1" dirty="0">
              <a:solidFill>
                <a:schemeClr val="bg1"/>
              </a:solidFill>
              <a:effectLst/>
              <a:latin typeface="Sentinel"/>
            </a:endParaRPr>
          </a:p>
        </p:txBody>
      </p:sp>
    </p:spTree>
    <p:extLst>
      <p:ext uri="{BB962C8B-B14F-4D97-AF65-F5344CB8AC3E}">
        <p14:creationId xmlns:p14="http://schemas.microsoft.com/office/powerpoint/2010/main" val="3658850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9191ADDD-A2AD-DFB9-9D55-5B1C3D7BC2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63B6D0-A659-5CAC-496E-26BEE49BF7F3}"/>
              </a:ext>
            </a:extLst>
          </p:cNvPr>
          <p:cNvSpPr txBox="1"/>
          <p:nvPr/>
        </p:nvSpPr>
        <p:spPr>
          <a:xfrm>
            <a:off x="535258" y="1536174"/>
            <a:ext cx="11285034" cy="3785652"/>
          </a:xfrm>
          <a:prstGeom prst="rect">
            <a:avLst/>
          </a:prstGeom>
          <a:noFill/>
        </p:spPr>
        <p:txBody>
          <a:bodyPr wrap="square">
            <a:spAutoFit/>
          </a:bodyPr>
          <a:lstStyle/>
          <a:p>
            <a:pPr algn="l">
              <a:buNone/>
            </a:pPr>
            <a:r>
              <a:rPr lang="en-US" sz="6000" b="1" i="0" baseline="30000" dirty="0">
                <a:solidFill>
                  <a:schemeClr val="bg1"/>
                </a:solidFill>
                <a:effectLst/>
                <a:latin typeface="Gotham"/>
              </a:rPr>
              <a:t>10 </a:t>
            </a:r>
            <a:r>
              <a:rPr lang="en-US" sz="6000" b="1" i="0" u="none" strike="noStrike" dirty="0">
                <a:solidFill>
                  <a:schemeClr val="bg1"/>
                </a:solidFill>
                <a:effectLst/>
                <a:latin typeface="Sentinel"/>
              </a:rPr>
              <a:t>and try to discern what is pleasing to the Lord.</a:t>
            </a:r>
            <a:r>
              <a:rPr lang="en-US" sz="6000" b="1" i="0" dirty="0">
                <a:solidFill>
                  <a:schemeClr val="bg1"/>
                </a:solidFill>
                <a:effectLst/>
                <a:latin typeface="Sentinel"/>
              </a:rPr>
              <a:t> </a:t>
            </a:r>
            <a:r>
              <a:rPr lang="en-US" sz="6000" b="1" i="0" baseline="30000" dirty="0">
                <a:solidFill>
                  <a:schemeClr val="bg1"/>
                </a:solidFill>
                <a:effectLst/>
                <a:latin typeface="Gotham"/>
              </a:rPr>
              <a:t>11 </a:t>
            </a:r>
            <a:r>
              <a:rPr lang="en-US" sz="6000" b="1" i="0" u="none" strike="noStrike" dirty="0">
                <a:solidFill>
                  <a:schemeClr val="bg1"/>
                </a:solidFill>
                <a:effectLst/>
                <a:latin typeface="Sentinel"/>
              </a:rPr>
              <a:t>Take no part in the unfruitful works of darkness, but </a:t>
            </a:r>
            <a:br>
              <a:rPr lang="en-US" sz="6000" b="1" i="0" u="none" strike="noStrike" dirty="0">
                <a:solidFill>
                  <a:schemeClr val="bg1"/>
                </a:solidFill>
                <a:effectLst/>
                <a:latin typeface="Sentinel"/>
              </a:rPr>
            </a:br>
            <a:r>
              <a:rPr lang="en-US" sz="6000" b="1" i="0" u="none" strike="noStrike" dirty="0">
                <a:solidFill>
                  <a:schemeClr val="bg1"/>
                </a:solidFill>
                <a:effectLst/>
                <a:latin typeface="Sentinel"/>
              </a:rPr>
              <a:t>instead expose them.</a:t>
            </a:r>
            <a:r>
              <a:rPr lang="en-US" sz="6000" b="1" i="0" dirty="0">
                <a:solidFill>
                  <a:schemeClr val="bg1"/>
                </a:solidFill>
                <a:effectLst/>
                <a:latin typeface="Sentinel"/>
              </a:rPr>
              <a:t> </a:t>
            </a:r>
            <a:endParaRPr lang="en-GB" sz="6000" b="1" dirty="0">
              <a:solidFill>
                <a:schemeClr val="bg1"/>
              </a:solidFill>
            </a:endParaRPr>
          </a:p>
        </p:txBody>
      </p:sp>
    </p:spTree>
    <p:extLst>
      <p:ext uri="{BB962C8B-B14F-4D97-AF65-F5344CB8AC3E}">
        <p14:creationId xmlns:p14="http://schemas.microsoft.com/office/powerpoint/2010/main" val="2278388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38047A8C-8C87-4111-67EA-CD9EB57095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2067D0-60FF-0A08-0FF3-4EA77B1B5C12}"/>
              </a:ext>
            </a:extLst>
          </p:cNvPr>
          <p:cNvSpPr txBox="1"/>
          <p:nvPr/>
        </p:nvSpPr>
        <p:spPr>
          <a:xfrm>
            <a:off x="866078" y="791737"/>
            <a:ext cx="10459844" cy="4708981"/>
          </a:xfrm>
          <a:prstGeom prst="rect">
            <a:avLst/>
          </a:prstGeom>
          <a:noFill/>
        </p:spPr>
        <p:txBody>
          <a:bodyPr wrap="square">
            <a:spAutoFit/>
          </a:bodyPr>
          <a:lstStyle/>
          <a:p>
            <a:pPr algn="l">
              <a:buNone/>
            </a:pPr>
            <a:r>
              <a:rPr lang="en-US" sz="6000" b="1" i="0" baseline="30000" dirty="0">
                <a:solidFill>
                  <a:schemeClr val="bg1"/>
                </a:solidFill>
                <a:effectLst/>
                <a:latin typeface="Gotham"/>
              </a:rPr>
              <a:t>12 </a:t>
            </a:r>
            <a:r>
              <a:rPr lang="en-US" sz="6000" b="1" i="0" u="none" strike="noStrike" dirty="0">
                <a:solidFill>
                  <a:schemeClr val="bg1"/>
                </a:solidFill>
                <a:effectLst/>
                <a:latin typeface="Sentinel"/>
              </a:rPr>
              <a:t>For it is shameful even to speak of the things that they do in secret.</a:t>
            </a:r>
            <a:r>
              <a:rPr lang="en-US" sz="6000" b="1" i="0" dirty="0">
                <a:solidFill>
                  <a:schemeClr val="bg1"/>
                </a:solidFill>
                <a:effectLst/>
                <a:latin typeface="Sentinel"/>
              </a:rPr>
              <a:t> </a:t>
            </a:r>
            <a:r>
              <a:rPr lang="en-US" sz="6000" b="1" i="0" baseline="30000" dirty="0">
                <a:solidFill>
                  <a:schemeClr val="bg1"/>
                </a:solidFill>
                <a:effectLst/>
                <a:latin typeface="Gotham"/>
              </a:rPr>
              <a:t>13 </a:t>
            </a:r>
            <a:r>
              <a:rPr lang="en-US" sz="6000" b="1" i="0" u="none" strike="noStrike" dirty="0">
                <a:solidFill>
                  <a:schemeClr val="bg1"/>
                </a:solidFill>
                <a:effectLst/>
                <a:latin typeface="Sentinel"/>
              </a:rPr>
              <a:t>But when anything is </a:t>
            </a:r>
            <a:br>
              <a:rPr lang="en-US" sz="6000" b="1" i="0" u="none" strike="noStrike" dirty="0">
                <a:solidFill>
                  <a:schemeClr val="bg1"/>
                </a:solidFill>
                <a:effectLst/>
                <a:latin typeface="Sentinel"/>
              </a:rPr>
            </a:br>
            <a:r>
              <a:rPr lang="en-US" sz="6000" b="1" i="0" u="none" strike="noStrike" dirty="0">
                <a:solidFill>
                  <a:schemeClr val="bg1"/>
                </a:solidFill>
                <a:effectLst/>
                <a:latin typeface="Sentinel"/>
              </a:rPr>
              <a:t>exposed by the light, it becomes visible,</a:t>
            </a:r>
            <a:r>
              <a:rPr lang="en-US" sz="6000" b="1" i="0" dirty="0">
                <a:solidFill>
                  <a:schemeClr val="bg1"/>
                </a:solidFill>
                <a:effectLst/>
                <a:latin typeface="Sentinel"/>
              </a:rPr>
              <a:t> </a:t>
            </a:r>
            <a:endParaRPr lang="en-GB" sz="6000" b="1" dirty="0">
              <a:solidFill>
                <a:schemeClr val="bg1"/>
              </a:solidFill>
            </a:endParaRPr>
          </a:p>
        </p:txBody>
      </p:sp>
    </p:spTree>
    <p:extLst>
      <p:ext uri="{BB962C8B-B14F-4D97-AF65-F5344CB8AC3E}">
        <p14:creationId xmlns:p14="http://schemas.microsoft.com/office/powerpoint/2010/main" val="988142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3227804-9129-1F91-DD63-AD48E82765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933A49-94D6-6D87-C4D6-E7AD63986DC8}"/>
              </a:ext>
            </a:extLst>
          </p:cNvPr>
          <p:cNvSpPr txBox="1"/>
          <p:nvPr/>
        </p:nvSpPr>
        <p:spPr>
          <a:xfrm>
            <a:off x="347546" y="612844"/>
            <a:ext cx="11496908" cy="5632311"/>
          </a:xfrm>
          <a:prstGeom prst="rect">
            <a:avLst/>
          </a:prstGeom>
          <a:noFill/>
        </p:spPr>
        <p:txBody>
          <a:bodyPr wrap="square">
            <a:spAutoFit/>
          </a:bodyPr>
          <a:lstStyle/>
          <a:p>
            <a:pPr algn="l">
              <a:buNone/>
            </a:pPr>
            <a:r>
              <a:rPr lang="en-US" sz="6000" b="1" i="0" baseline="30000" dirty="0">
                <a:solidFill>
                  <a:schemeClr val="bg1"/>
                </a:solidFill>
                <a:effectLst/>
                <a:latin typeface="Gotham"/>
              </a:rPr>
              <a:t>14 </a:t>
            </a:r>
            <a:r>
              <a:rPr lang="en-US" sz="6000" b="1" i="0" u="none" strike="noStrike" dirty="0">
                <a:solidFill>
                  <a:schemeClr val="bg1"/>
                </a:solidFill>
                <a:effectLst/>
                <a:latin typeface="Sentinel"/>
              </a:rPr>
              <a:t>for anything that becomes visible is light. Therefore it says,</a:t>
            </a:r>
            <a:endParaRPr lang="en-US" sz="6000" b="1" i="0" dirty="0">
              <a:solidFill>
                <a:schemeClr val="bg1"/>
              </a:solidFill>
              <a:effectLst/>
              <a:latin typeface="Sentinel"/>
            </a:endParaRPr>
          </a:p>
          <a:p>
            <a:pPr>
              <a:buNone/>
            </a:pPr>
            <a:endParaRPr lang="en-US" sz="6000" b="1" u="none" strike="noStrike" dirty="0">
              <a:solidFill>
                <a:schemeClr val="bg1"/>
              </a:solidFill>
              <a:effectLst/>
              <a:latin typeface="Sentinel"/>
            </a:endParaRPr>
          </a:p>
          <a:p>
            <a:pPr>
              <a:buNone/>
            </a:pPr>
            <a:r>
              <a:rPr lang="en-US" sz="6000" b="1" u="none" strike="noStrike" dirty="0">
                <a:solidFill>
                  <a:schemeClr val="bg1"/>
                </a:solidFill>
                <a:effectLst/>
                <a:latin typeface="Sentinel"/>
              </a:rPr>
              <a:t>“Awake, O sleeper,   and arise from the dead,</a:t>
            </a:r>
            <a:endParaRPr lang="en-US" sz="6000" b="1" dirty="0">
              <a:solidFill>
                <a:schemeClr val="bg1"/>
              </a:solidFill>
              <a:effectLst/>
              <a:latin typeface="Sentinel"/>
            </a:endParaRPr>
          </a:p>
          <a:p>
            <a:pPr>
              <a:buNone/>
            </a:pPr>
            <a:r>
              <a:rPr lang="en-US" sz="6000" b="1" u="none" strike="noStrike" dirty="0">
                <a:solidFill>
                  <a:schemeClr val="bg1"/>
                </a:solidFill>
                <a:effectLst/>
                <a:latin typeface="Sentinel"/>
              </a:rPr>
              <a:t>and Christ will shine on you.”</a:t>
            </a:r>
            <a:endParaRPr lang="en-GB" sz="6000" b="1" dirty="0">
              <a:solidFill>
                <a:schemeClr val="bg1"/>
              </a:solidFill>
            </a:endParaRPr>
          </a:p>
        </p:txBody>
      </p:sp>
    </p:spTree>
    <p:extLst>
      <p:ext uri="{BB962C8B-B14F-4D97-AF65-F5344CB8AC3E}">
        <p14:creationId xmlns:p14="http://schemas.microsoft.com/office/powerpoint/2010/main" val="372199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31C1AFF9-2767-D587-EB42-AE247E7CD5D7}"/>
            </a:ext>
          </a:extLst>
        </p:cNvPr>
        <p:cNvGrpSpPr/>
        <p:nvPr/>
      </p:nvGrpSpPr>
      <p:grpSpPr>
        <a:xfrm>
          <a:off x="0" y="0"/>
          <a:ext cx="0" cy="0"/>
          <a:chOff x="0" y="0"/>
          <a:chExt cx="0" cy="0"/>
        </a:xfrm>
      </p:grpSpPr>
    </p:spTree>
    <p:extLst>
      <p:ext uri="{BB962C8B-B14F-4D97-AF65-F5344CB8AC3E}">
        <p14:creationId xmlns:p14="http://schemas.microsoft.com/office/powerpoint/2010/main" val="1258055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a:extLst>
            <a:ext uri="{FF2B5EF4-FFF2-40B4-BE49-F238E27FC236}">
              <a16:creationId xmlns:a16="http://schemas.microsoft.com/office/drawing/2014/main" id="{61110CB0-6121-D30B-E390-26A349B56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DF000-A421-6CA9-EAB2-01B54D3B56DC}"/>
              </a:ext>
            </a:extLst>
          </p:cNvPr>
          <p:cNvSpPr>
            <a:spLocks noGrp="1"/>
          </p:cNvSpPr>
          <p:nvPr>
            <p:ph type="title"/>
          </p:nvPr>
        </p:nvSpPr>
        <p:spPr>
          <a:xfrm>
            <a:off x="937115" y="1053232"/>
            <a:ext cx="10596795" cy="4751535"/>
          </a:xfrm>
        </p:spPr>
        <p:txBody>
          <a:bodyPr vert="horz" lIns="91440" tIns="45720" rIns="91440" bIns="0" rtlCol="0" anchor="ctr">
            <a:normAutofit fontScale="90000"/>
          </a:bodyPr>
          <a:lstStyle/>
          <a:p>
            <a:pPr algn="ctr"/>
            <a:r>
              <a:rPr lang="en-US" sz="7200" b="1" dirty="0">
                <a:latin typeface="Arial Rounded MT Bold" panose="020F0704030504030204" pitchFamily="34" charset="0"/>
                <a:cs typeface="Calibri Light" panose="020F0302020204030204" pitchFamily="34" charset="0"/>
              </a:rPr>
              <a:t>Introduction of Speaker</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sym typeface="Wingdings" panose="05000000000000000000" pitchFamily="2" charset="2"/>
              </a:rPr>
            </a:br>
            <a:br>
              <a:rPr lang="en-US" sz="7200" b="1" dirty="0">
                <a:latin typeface="Arial Rounded MT Bold" panose="020F0704030504030204" pitchFamily="34" charset="0"/>
                <a:cs typeface="Calibri Light" panose="020F0302020204030204" pitchFamily="34" charset="0"/>
              </a:rPr>
            </a:br>
            <a:r>
              <a:rPr lang="en-US" sz="8000" b="1" dirty="0">
                <a:latin typeface="Arial Rounded MT Bold" panose="020F0704030504030204" pitchFamily="34" charset="0"/>
                <a:cs typeface="Calibri Light" panose="020F0302020204030204" pitchFamily="34" charset="0"/>
              </a:rPr>
              <a:t>Sis. Whitney Patterson</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301232836"/>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Women Choir</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260527B3-1FB5-ABC4-CD42-ACA4079BB3D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8939E0A-701F-CE98-B91F-82F8264E10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
        <p:nvSpPr>
          <p:cNvPr id="3" name="TextBox 2">
            <a:extLst>
              <a:ext uri="{FF2B5EF4-FFF2-40B4-BE49-F238E27FC236}">
                <a16:creationId xmlns:a16="http://schemas.microsoft.com/office/drawing/2014/main" id="{DA7E1BDC-11DB-FBAE-5C40-4CDA2B144209}"/>
              </a:ext>
            </a:extLst>
          </p:cNvPr>
          <p:cNvSpPr txBox="1"/>
          <p:nvPr/>
        </p:nvSpPr>
        <p:spPr>
          <a:xfrm>
            <a:off x="4282067" y="1343548"/>
            <a:ext cx="7671389" cy="2862322"/>
          </a:xfrm>
          <a:prstGeom prst="rect">
            <a:avLst/>
          </a:prstGeom>
          <a:noFill/>
        </p:spPr>
        <p:txBody>
          <a:bodyPr wrap="square" rtlCol="0">
            <a:spAutoFit/>
          </a:bodyPr>
          <a:lstStyle/>
          <a:p>
            <a:pPr algn="ctr"/>
            <a:r>
              <a:rPr lang="en-US" sz="4500" b="1" dirty="0">
                <a:solidFill>
                  <a:schemeClr val="bg1"/>
                </a:solidFill>
                <a:effectLst>
                  <a:outerShdw blurRad="38100" dist="38100" dir="2700000" algn="tl">
                    <a:srgbClr val="000000">
                      <a:alpha val="43137"/>
                    </a:srgbClr>
                  </a:outerShdw>
                </a:effectLst>
                <a:latin typeface="Bahnschrift" panose="020B0502040204020203" pitchFamily="34" charset="0"/>
              </a:rPr>
              <a:t>Love lifted me, love lifted me, Love lifted me, when nothing else could help, </a:t>
            </a:r>
          </a:p>
          <a:p>
            <a:pPr algn="ctr"/>
            <a:r>
              <a:rPr lang="en-US" sz="4500" b="1" dirty="0">
                <a:solidFill>
                  <a:schemeClr val="bg1"/>
                </a:solidFill>
                <a:effectLst>
                  <a:outerShdw blurRad="38100" dist="38100" dir="2700000" algn="tl">
                    <a:srgbClr val="000000">
                      <a:alpha val="43137"/>
                    </a:srgbClr>
                  </a:outerShdw>
                </a:effectLst>
                <a:latin typeface="Bahnschrift" panose="020B0502040204020203" pitchFamily="34" charset="0"/>
              </a:rPr>
              <a:t>Love, Lifted Me.</a:t>
            </a:r>
            <a:endParaRPr lang="en-GB" sz="45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spTree>
    <p:extLst>
      <p:ext uri="{BB962C8B-B14F-4D97-AF65-F5344CB8AC3E}">
        <p14:creationId xmlns:p14="http://schemas.microsoft.com/office/powerpoint/2010/main" val="3207282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283C0-2049-1F5E-BE93-C4BAE381F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11534-F5EF-0E6E-90D3-51F0103DC0EF}"/>
              </a:ext>
            </a:extLst>
          </p:cNvPr>
          <p:cNvSpPr>
            <a:spLocks noGrp="1"/>
          </p:cNvSpPr>
          <p:nvPr>
            <p:ph type="title"/>
          </p:nvPr>
        </p:nvSpPr>
        <p:spPr>
          <a:xfrm>
            <a:off x="479502" y="1376237"/>
            <a:ext cx="11050857" cy="3770988"/>
          </a:xfrm>
        </p:spPr>
        <p:txBody>
          <a:bodyPr vert="horz" lIns="91440" tIns="45720" rIns="91440" bIns="0" rtlCol="0" anchor="ctr">
            <a:noAutofit/>
          </a:bodyPr>
          <a:lstStyle/>
          <a:p>
            <a:pPr algn="ctr">
              <a:lnSpc>
                <a:spcPct val="100000"/>
              </a:lnSpc>
            </a:pPr>
            <a:r>
              <a:rPr lang="en-US" sz="5400" b="1" dirty="0">
                <a:latin typeface="Arial Rounded MT Bold" panose="020F0704030504030204" pitchFamily="34" charset="0"/>
                <a:cs typeface="Calibri Light" panose="020F0302020204030204" pitchFamily="34" charset="0"/>
              </a:rPr>
              <a:t>I AM DEPENDING ON YOUR LORD (DEPENDING ON YOU) 3x</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Oh Lord </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 Lord, depending on you) 1x </a:t>
            </a:r>
          </a:p>
        </p:txBody>
      </p:sp>
    </p:spTree>
    <p:extLst>
      <p:ext uri="{BB962C8B-B14F-4D97-AF65-F5344CB8AC3E}">
        <p14:creationId xmlns:p14="http://schemas.microsoft.com/office/powerpoint/2010/main" val="1293645664"/>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F43739-192A-6DB9-AA6A-92C12885C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CAA9A-7F09-C728-E294-D4B139910E1E}"/>
              </a:ext>
            </a:extLst>
          </p:cNvPr>
          <p:cNvSpPr>
            <a:spLocks noGrp="1"/>
          </p:cNvSpPr>
          <p:nvPr>
            <p:ph type="title"/>
          </p:nvPr>
        </p:nvSpPr>
        <p:spPr>
          <a:xfrm>
            <a:off x="490653" y="796374"/>
            <a:ext cx="11050857" cy="4868446"/>
          </a:xfrm>
        </p:spPr>
        <p:txBody>
          <a:bodyPr vert="horz" lIns="91440" tIns="45720" rIns="91440" bIns="0" rtlCol="0" anchor="ctr">
            <a:noAutofit/>
          </a:bodyPr>
          <a:lstStyle/>
          <a:p>
            <a:pPr algn="ctr">
              <a:lnSpc>
                <a:spcPct val="100000"/>
              </a:lnSpc>
            </a:pPr>
            <a:r>
              <a:rPr lang="en-US" sz="5400" b="1" dirty="0">
                <a:latin typeface="Arial Rounded MT Bold" panose="020F0704030504030204" pitchFamily="34" charset="0"/>
                <a:cs typeface="Calibri Light" panose="020F0302020204030204" pitchFamily="34" charset="0"/>
              </a:rPr>
              <a:t>O WHEN I’M SICK AND I CAN’T GET WELL , I AM </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(DEPENDING ON YOU) 3x</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Oh Lord </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 Lord, depending on you) 1x </a:t>
            </a:r>
          </a:p>
        </p:txBody>
      </p:sp>
    </p:spTree>
    <p:extLst>
      <p:ext uri="{BB962C8B-B14F-4D97-AF65-F5344CB8AC3E}">
        <p14:creationId xmlns:p14="http://schemas.microsoft.com/office/powerpoint/2010/main" val="239669155"/>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0A637C-23B1-FE8E-0654-27937E230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4700E-84D9-FD60-D477-580591BE775F}"/>
              </a:ext>
            </a:extLst>
          </p:cNvPr>
          <p:cNvSpPr>
            <a:spLocks noGrp="1"/>
          </p:cNvSpPr>
          <p:nvPr>
            <p:ph type="title"/>
          </p:nvPr>
        </p:nvSpPr>
        <p:spPr>
          <a:xfrm>
            <a:off x="490653" y="796374"/>
            <a:ext cx="11050857" cy="4868446"/>
          </a:xfrm>
        </p:spPr>
        <p:txBody>
          <a:bodyPr vert="horz" lIns="91440" tIns="45720" rIns="91440" bIns="0" rtlCol="0" anchor="ctr">
            <a:noAutofit/>
          </a:bodyPr>
          <a:lstStyle/>
          <a:p>
            <a:pPr algn="ctr">
              <a:lnSpc>
                <a:spcPct val="100000"/>
              </a:lnSpc>
            </a:pPr>
            <a:r>
              <a:rPr lang="en-US" sz="5400" b="1" dirty="0">
                <a:latin typeface="Arial Rounded MT Bold" panose="020F0704030504030204" pitchFamily="34" charset="0"/>
                <a:cs typeface="Calibri Light" panose="020F0302020204030204" pitchFamily="34" charset="0"/>
              </a:rPr>
              <a:t>O WHEN I’M DOWN TO MY LAST DIME, I AM </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(DEPENDING ON YOU) 3x</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Oh Lord </a:t>
            </a:r>
            <a:br>
              <a:rPr lang="en-US" sz="5400" b="1" dirty="0">
                <a:latin typeface="Arial Rounded MT Bold" panose="020F0704030504030204" pitchFamily="34" charset="0"/>
                <a:cs typeface="Calibri Light" panose="020F0302020204030204" pitchFamily="34" charset="0"/>
              </a:rPr>
            </a:br>
            <a:r>
              <a:rPr lang="en-US" sz="5400" b="1" dirty="0">
                <a:latin typeface="Arial Rounded MT Bold" panose="020F0704030504030204" pitchFamily="34" charset="0"/>
                <a:cs typeface="Calibri Light" panose="020F0302020204030204" pitchFamily="34" charset="0"/>
              </a:rPr>
              <a:t>(O Lord, depending on you) 1x </a:t>
            </a:r>
          </a:p>
        </p:txBody>
      </p:sp>
    </p:spTree>
    <p:extLst>
      <p:ext uri="{BB962C8B-B14F-4D97-AF65-F5344CB8AC3E}">
        <p14:creationId xmlns:p14="http://schemas.microsoft.com/office/powerpoint/2010/main" val="227406184"/>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484BE5-31C8-28F4-F11E-FB94222B7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32028-B3A9-9F81-E718-363B5E23D3E5}"/>
              </a:ext>
            </a:extLst>
          </p:cNvPr>
          <p:cNvSpPr>
            <a:spLocks noGrp="1"/>
          </p:cNvSpPr>
          <p:nvPr>
            <p:ph type="title"/>
          </p:nvPr>
        </p:nvSpPr>
        <p:spPr>
          <a:xfrm>
            <a:off x="479502" y="117088"/>
            <a:ext cx="11050857" cy="6428678"/>
          </a:xfrm>
        </p:spPr>
        <p:txBody>
          <a:bodyPr vert="horz" lIns="91440" tIns="45720" rIns="91440" bIns="0" rtlCol="0" anchor="ctr">
            <a:noAutofit/>
          </a:bodyPr>
          <a:lstStyle/>
          <a:p>
            <a:pPr algn="ctr">
              <a:lnSpc>
                <a:spcPct val="100000"/>
              </a:lnSpc>
            </a:pPr>
            <a:r>
              <a:rPr lang="en-US" sz="4800" b="1" dirty="0">
                <a:latin typeface="Arial Rounded MT Bold" panose="020F0704030504030204" pitchFamily="34" charset="0"/>
                <a:cs typeface="Calibri Light" panose="020F0302020204030204" pitchFamily="34" charset="0"/>
              </a:rPr>
              <a:t>Oh Lord</a:t>
            </a:r>
            <a:br>
              <a:rPr lang="en-US" sz="4800" b="1" dirty="0">
                <a:latin typeface="Arial Rounded MT Bold" panose="020F0704030504030204" pitchFamily="34" charset="0"/>
                <a:cs typeface="Calibri Light" panose="020F0302020204030204" pitchFamily="34" charset="0"/>
              </a:rPr>
            </a:br>
            <a:r>
              <a:rPr lang="en-US" sz="4800" b="1" dirty="0">
                <a:solidFill>
                  <a:srgbClr val="FFC000"/>
                </a:solidFill>
                <a:latin typeface="Arial Rounded MT Bold" panose="020F0704030504030204" pitchFamily="34" charset="0"/>
                <a:cs typeface="Calibri Light" panose="020F0302020204030204" pitchFamily="34" charset="0"/>
              </a:rPr>
              <a:t>(Oh Lord) </a:t>
            </a:r>
            <a:br>
              <a:rPr lang="en-US" sz="4800" b="1" dirty="0">
                <a:latin typeface="Arial Rounded MT Bold" panose="020F0704030504030204" pitchFamily="34" charset="0"/>
                <a:cs typeface="Calibri Light" panose="020F0302020204030204" pitchFamily="34" charset="0"/>
              </a:rPr>
            </a:br>
            <a:r>
              <a:rPr lang="en-US" sz="4800" b="1" dirty="0">
                <a:latin typeface="Arial Rounded MT Bold" panose="020F0704030504030204" pitchFamily="34" charset="0"/>
                <a:cs typeface="Calibri Light" panose="020F0302020204030204" pitchFamily="34" charset="0"/>
              </a:rPr>
              <a:t>Oh Lord</a:t>
            </a:r>
            <a:br>
              <a:rPr lang="en-US" sz="4800" b="1" dirty="0">
                <a:latin typeface="Arial Rounded MT Bold" panose="020F0704030504030204" pitchFamily="34" charset="0"/>
                <a:cs typeface="Calibri Light" panose="020F0302020204030204" pitchFamily="34" charset="0"/>
              </a:rPr>
            </a:br>
            <a:r>
              <a:rPr lang="en-US" sz="4800" b="1" dirty="0">
                <a:solidFill>
                  <a:srgbClr val="FFC000"/>
                </a:solidFill>
                <a:latin typeface="Arial Rounded MT Bold" panose="020F0704030504030204" pitchFamily="34" charset="0"/>
                <a:cs typeface="Calibri Light" panose="020F0302020204030204" pitchFamily="34" charset="0"/>
              </a:rPr>
              <a:t>(Oh Lord)</a:t>
            </a:r>
            <a:br>
              <a:rPr lang="en-US" sz="4800" b="1" dirty="0">
                <a:solidFill>
                  <a:srgbClr val="FFC000"/>
                </a:solidFill>
                <a:latin typeface="Arial Rounded MT Bold" panose="020F0704030504030204" pitchFamily="34" charset="0"/>
                <a:cs typeface="Calibri Light" panose="020F0302020204030204" pitchFamily="34" charset="0"/>
              </a:rPr>
            </a:br>
            <a:r>
              <a:rPr lang="en-US" sz="4800" b="1" dirty="0">
                <a:latin typeface="Arial Rounded MT Bold" panose="020F0704030504030204" pitchFamily="34" charset="0"/>
                <a:cs typeface="Calibri Light" panose="020F0302020204030204" pitchFamily="34" charset="0"/>
              </a:rPr>
              <a:t>Oh Lord</a:t>
            </a:r>
            <a:br>
              <a:rPr lang="en-US" sz="4800" b="1" dirty="0">
                <a:latin typeface="Arial Rounded MT Bold" panose="020F0704030504030204" pitchFamily="34" charset="0"/>
                <a:cs typeface="Calibri Light" panose="020F0302020204030204" pitchFamily="34" charset="0"/>
              </a:rPr>
            </a:br>
            <a:r>
              <a:rPr lang="en-US" sz="4800" b="1" dirty="0">
                <a:solidFill>
                  <a:srgbClr val="FFC000"/>
                </a:solidFill>
                <a:latin typeface="Arial Rounded MT Bold" panose="020F0704030504030204" pitchFamily="34" charset="0"/>
                <a:cs typeface="Calibri Light" panose="020F0302020204030204" pitchFamily="34" charset="0"/>
              </a:rPr>
              <a:t>(Oh Lord) </a:t>
            </a:r>
            <a:br>
              <a:rPr lang="en-US" sz="4800" b="1" dirty="0">
                <a:latin typeface="Arial Rounded MT Bold" panose="020F0704030504030204" pitchFamily="34" charset="0"/>
                <a:cs typeface="Calibri Light" panose="020F0302020204030204" pitchFamily="34" charset="0"/>
              </a:rPr>
            </a:br>
            <a:r>
              <a:rPr lang="en-US" sz="4800" b="1" dirty="0">
                <a:latin typeface="Arial Rounded MT Bold" panose="020F0704030504030204" pitchFamily="34" charset="0"/>
                <a:cs typeface="Calibri Light" panose="020F0302020204030204" pitchFamily="34" charset="0"/>
              </a:rPr>
              <a:t>Oh Lord</a:t>
            </a:r>
            <a:br>
              <a:rPr lang="en-US" sz="4800" b="1" dirty="0">
                <a:latin typeface="Arial Rounded MT Bold" panose="020F0704030504030204" pitchFamily="34" charset="0"/>
                <a:cs typeface="Calibri Light" panose="020F0302020204030204" pitchFamily="34" charset="0"/>
              </a:rPr>
            </a:br>
            <a:r>
              <a:rPr lang="en-US" sz="4800" b="1" dirty="0">
                <a:solidFill>
                  <a:srgbClr val="FFC000"/>
                </a:solidFill>
                <a:latin typeface="Arial Rounded MT Bold" panose="020F0704030504030204" pitchFamily="34" charset="0"/>
                <a:cs typeface="Calibri Light" panose="020F0302020204030204" pitchFamily="34" charset="0"/>
              </a:rPr>
              <a:t>(Oh Lord) 2x</a:t>
            </a:r>
          </a:p>
        </p:txBody>
      </p:sp>
    </p:spTree>
    <p:extLst>
      <p:ext uri="{BB962C8B-B14F-4D97-AF65-F5344CB8AC3E}">
        <p14:creationId xmlns:p14="http://schemas.microsoft.com/office/powerpoint/2010/main" val="664577074"/>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01C55C-0339-EB5B-2FA0-1D91323CA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54B5B-70AE-B588-8200-CE232BC4449D}"/>
              </a:ext>
            </a:extLst>
          </p:cNvPr>
          <p:cNvSpPr>
            <a:spLocks noGrp="1"/>
          </p:cNvSpPr>
          <p:nvPr>
            <p:ph type="title"/>
          </p:nvPr>
        </p:nvSpPr>
        <p:spPr>
          <a:xfrm>
            <a:off x="434897" y="1694985"/>
            <a:ext cx="11050857" cy="3189249"/>
          </a:xfrm>
        </p:spPr>
        <p:txBody>
          <a:bodyPr vert="horz" lIns="91440" tIns="45720" rIns="91440" bIns="0" rtlCol="0" anchor="ctr">
            <a:noAutofit/>
          </a:bodyPr>
          <a:lstStyle/>
          <a:p>
            <a:pPr algn="ctr">
              <a:lnSpc>
                <a:spcPct val="100000"/>
              </a:lnSpc>
            </a:pPr>
            <a:r>
              <a:rPr lang="en-US" sz="4800" b="1" dirty="0">
                <a:latin typeface="Arial Rounded MT Bold" panose="020F0704030504030204" pitchFamily="34" charset="0"/>
                <a:cs typeface="Calibri Light" panose="020F0302020204030204" pitchFamily="34" charset="0"/>
              </a:rPr>
              <a:t>Depending</a:t>
            </a:r>
            <a:br>
              <a:rPr lang="en-US" sz="4800" b="1" dirty="0">
                <a:latin typeface="Arial Rounded MT Bold" panose="020F0704030504030204" pitchFamily="34" charset="0"/>
                <a:cs typeface="Calibri Light" panose="020F0302020204030204" pitchFamily="34" charset="0"/>
              </a:rPr>
            </a:br>
            <a:r>
              <a:rPr lang="en-US" sz="4800" b="1" dirty="0">
                <a:solidFill>
                  <a:srgbClr val="FFC000"/>
                </a:solidFill>
                <a:latin typeface="Arial Rounded MT Bold" panose="020F0704030504030204" pitchFamily="34" charset="0"/>
                <a:cs typeface="Calibri Light" panose="020F0302020204030204" pitchFamily="34" charset="0"/>
              </a:rPr>
              <a:t>(Depending on you) </a:t>
            </a:r>
            <a:br>
              <a:rPr lang="en-US" sz="4800" b="1" dirty="0">
                <a:latin typeface="Arial Rounded MT Bold" panose="020F0704030504030204" pitchFamily="34" charset="0"/>
                <a:cs typeface="Calibri Light" panose="020F0302020204030204" pitchFamily="34" charset="0"/>
              </a:rPr>
            </a:br>
            <a:r>
              <a:rPr lang="en-US" sz="4800" b="1" dirty="0">
                <a:latin typeface="Arial Rounded MT Bold" panose="020F0704030504030204" pitchFamily="34" charset="0"/>
                <a:cs typeface="Calibri Light" panose="020F0302020204030204" pitchFamily="34" charset="0"/>
              </a:rPr>
              <a:t>Lord I’m depending</a:t>
            </a:r>
            <a:endParaRPr lang="en-US" sz="4800" b="1" dirty="0">
              <a:solidFill>
                <a:srgbClr val="FFC000"/>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328436871"/>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30B08B-85A8-887D-95EC-CB6B2C8D8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CA656-64E0-9798-0B57-8C60C364ECA4}"/>
              </a:ext>
            </a:extLst>
          </p:cNvPr>
          <p:cNvSpPr>
            <a:spLocks noGrp="1"/>
          </p:cNvSpPr>
          <p:nvPr>
            <p:ph type="title"/>
          </p:nvPr>
        </p:nvSpPr>
        <p:spPr>
          <a:xfrm>
            <a:off x="570571" y="128239"/>
            <a:ext cx="11050857" cy="6428678"/>
          </a:xfrm>
        </p:spPr>
        <p:txBody>
          <a:bodyPr vert="horz" lIns="91440" tIns="45720" rIns="91440" bIns="0" rtlCol="0" anchor="ctr">
            <a:noAutofit/>
          </a:bodyPr>
          <a:lstStyle/>
          <a:p>
            <a:pPr algn="ctr">
              <a:lnSpc>
                <a:spcPct val="100000"/>
              </a:lnSpc>
            </a:pPr>
            <a:r>
              <a:rPr lang="en-US" b="1" dirty="0">
                <a:latin typeface="Arial Rounded MT Bold" panose="020F0704030504030204" pitchFamily="34" charset="0"/>
                <a:cs typeface="Calibri Light" panose="020F0302020204030204" pitchFamily="34" charset="0"/>
              </a:rPr>
              <a:t>Oh Lord</a:t>
            </a:r>
            <a:br>
              <a:rPr lang="en-US" b="1" dirty="0">
                <a:latin typeface="Arial Rounded MT Bold" panose="020F0704030504030204" pitchFamily="34" charset="0"/>
                <a:cs typeface="Calibri Light" panose="020F0302020204030204" pitchFamily="34" charset="0"/>
              </a:rPr>
            </a:br>
            <a:r>
              <a:rPr lang="en-US" b="1" dirty="0">
                <a:solidFill>
                  <a:srgbClr val="FFC000"/>
                </a:solidFill>
                <a:latin typeface="Arial Rounded MT Bold" panose="020F0704030504030204" pitchFamily="34" charset="0"/>
                <a:cs typeface="Calibri Light" panose="020F0302020204030204" pitchFamily="34" charset="0"/>
              </a:rPr>
              <a:t>(Oh Lord) </a:t>
            </a:r>
            <a:br>
              <a:rPr lang="en-US"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Oh Lord</a:t>
            </a:r>
            <a:br>
              <a:rPr lang="en-US" b="1" dirty="0">
                <a:latin typeface="Arial Rounded MT Bold" panose="020F0704030504030204" pitchFamily="34" charset="0"/>
                <a:cs typeface="Calibri Light" panose="020F0302020204030204" pitchFamily="34" charset="0"/>
              </a:rPr>
            </a:br>
            <a:r>
              <a:rPr lang="en-US" b="1" dirty="0">
                <a:solidFill>
                  <a:srgbClr val="FFC000"/>
                </a:solidFill>
                <a:latin typeface="Arial Rounded MT Bold" panose="020F0704030504030204" pitchFamily="34" charset="0"/>
                <a:cs typeface="Calibri Light" panose="020F0302020204030204" pitchFamily="34" charset="0"/>
              </a:rPr>
              <a:t>(Oh Lord)</a:t>
            </a:r>
            <a:br>
              <a:rPr lang="en-US" b="1" dirty="0">
                <a:solidFill>
                  <a:srgbClr val="FFC000"/>
                </a:solidFill>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Oh Lord</a:t>
            </a:r>
            <a:br>
              <a:rPr lang="en-US" b="1" dirty="0">
                <a:latin typeface="Arial Rounded MT Bold" panose="020F0704030504030204" pitchFamily="34" charset="0"/>
                <a:cs typeface="Calibri Light" panose="020F0302020204030204" pitchFamily="34" charset="0"/>
              </a:rPr>
            </a:br>
            <a:r>
              <a:rPr lang="en-US" b="1" dirty="0">
                <a:solidFill>
                  <a:srgbClr val="FFC000"/>
                </a:solidFill>
                <a:latin typeface="Arial Rounded MT Bold" panose="020F0704030504030204" pitchFamily="34" charset="0"/>
                <a:cs typeface="Calibri Light" panose="020F0302020204030204" pitchFamily="34" charset="0"/>
              </a:rPr>
              <a:t>(Oh Lord) </a:t>
            </a:r>
            <a:br>
              <a:rPr lang="en-US"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Oh Lord</a:t>
            </a:r>
            <a:br>
              <a:rPr lang="en-US"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I’m depending</a:t>
            </a:r>
            <a:br>
              <a:rPr lang="en-US" b="1" dirty="0">
                <a:latin typeface="Arial Rounded MT Bold" panose="020F0704030504030204" pitchFamily="34" charset="0"/>
                <a:cs typeface="Calibri Light" panose="020F0302020204030204" pitchFamily="34" charset="0"/>
              </a:rPr>
            </a:br>
            <a:r>
              <a:rPr lang="en-US" b="1" dirty="0">
                <a:solidFill>
                  <a:srgbClr val="FFC000"/>
                </a:solidFill>
                <a:latin typeface="Arial Rounded MT Bold" panose="020F0704030504030204" pitchFamily="34" charset="0"/>
                <a:cs typeface="Calibri Light" panose="020F0302020204030204" pitchFamily="34" charset="0"/>
              </a:rPr>
              <a:t>(Depending on you) </a:t>
            </a:r>
          </a:p>
        </p:txBody>
      </p:sp>
    </p:spTree>
    <p:extLst>
      <p:ext uri="{BB962C8B-B14F-4D97-AF65-F5344CB8AC3E}">
        <p14:creationId xmlns:p14="http://schemas.microsoft.com/office/powerpoint/2010/main" val="4229904582"/>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524106" y="1136064"/>
            <a:ext cx="11028557" cy="4031873"/>
          </a:xfrm>
          <a:prstGeom prst="rect">
            <a:avLst/>
          </a:prstGeom>
        </p:spPr>
        <p:txBody>
          <a:bodyPr wrap="square">
            <a:spAutoFit/>
          </a:bodyPr>
          <a:lstStyle/>
          <a:p>
            <a:pPr algn="ctr"/>
            <a:r>
              <a:rPr lang="en-US" sz="6600" dirty="0">
                <a:ln w="0"/>
                <a:effectLst>
                  <a:outerShdw blurRad="38100" dist="19050" dir="2700000" algn="tl" rotWithShape="0">
                    <a:schemeClr val="dk1">
                      <a:alpha val="40000"/>
                    </a:schemeClr>
                  </a:outerShdw>
                </a:effectLst>
                <a:latin typeface="Bahnschrift SemiBold" panose="020B0502040204020203" pitchFamily="34" charset="0"/>
                <a:cs typeface="Aharoni" panose="02010803020104030203" pitchFamily="2" charset="-79"/>
              </a:rPr>
              <a:t>The Message </a:t>
            </a:r>
          </a:p>
          <a:p>
            <a:pPr algn="ctr"/>
            <a:r>
              <a:rPr lang="en-US" sz="6600" dirty="0">
                <a:ln w="0"/>
                <a:effectLst>
                  <a:outerShdw blurRad="38100" dist="19050" dir="2700000" algn="tl" rotWithShape="0">
                    <a:schemeClr val="dk1">
                      <a:alpha val="40000"/>
                    </a:schemeClr>
                  </a:outerShdw>
                </a:effectLst>
                <a:latin typeface="Bahnschrift SemiBold" panose="020B0502040204020203" pitchFamily="34" charset="0"/>
                <a:cs typeface="Aharoni" panose="02010803020104030203" pitchFamily="2" charset="-79"/>
              </a:rPr>
              <a:t>by </a:t>
            </a:r>
          </a:p>
          <a:p>
            <a:pPr algn="ctr"/>
            <a:r>
              <a:rPr lang="en-US" sz="6000" dirty="0">
                <a:ln w="0"/>
                <a:effectLst>
                  <a:outerShdw blurRad="38100" dist="19050" dir="2700000" algn="tl" rotWithShape="0">
                    <a:schemeClr val="dk1">
                      <a:alpha val="40000"/>
                    </a:schemeClr>
                  </a:outerShdw>
                </a:effectLst>
                <a:latin typeface="Arial Rounded MT Bold" panose="020F0704030504030204" pitchFamily="34" charset="0"/>
                <a:cs typeface="Aharoni" panose="02010803020104030203" pitchFamily="2" charset="-79"/>
              </a:rPr>
              <a:t>“Sis. Jewroshelwa O’Banner”</a:t>
            </a:r>
          </a:p>
          <a:p>
            <a:pPr algn="ctr"/>
            <a:r>
              <a:rPr lang="en-US" sz="3200" dirty="0">
                <a:ln w="0"/>
                <a:effectLst>
                  <a:outerShdw blurRad="38100" dist="19050" dir="2700000" algn="tl" rotWithShape="0">
                    <a:schemeClr val="dk1">
                      <a:alpha val="40000"/>
                    </a:schemeClr>
                  </a:outerShdw>
                </a:effectLst>
                <a:latin typeface="Arial Rounded MT Bold" panose="020F0704030504030204" pitchFamily="34" charset="0"/>
                <a:cs typeface="Aharoni" panose="02010803020104030203" pitchFamily="2" charset="-79"/>
              </a:rPr>
              <a:t>President, United Women of Faith</a:t>
            </a:r>
          </a:p>
          <a:p>
            <a:pPr algn="ctr"/>
            <a:r>
              <a:rPr lang="en-US" sz="3200" dirty="0">
                <a:ln w="0"/>
                <a:effectLst>
                  <a:outerShdw blurRad="38100" dist="19050" dir="2700000" algn="tl" rotWithShape="0">
                    <a:schemeClr val="dk1">
                      <a:alpha val="40000"/>
                    </a:schemeClr>
                  </a:outerShdw>
                </a:effectLst>
                <a:latin typeface="Arial Rounded MT Bold" panose="020F0704030504030204" pitchFamily="34" charset="0"/>
                <a:cs typeface="Aharoni" panose="02010803020104030203" pitchFamily="2" charset="-79"/>
              </a:rPr>
              <a:t>New Webster UM Church</a:t>
            </a:r>
          </a:p>
        </p:txBody>
      </p:sp>
    </p:spTree>
    <p:extLst>
      <p:ext uri="{BB962C8B-B14F-4D97-AF65-F5344CB8AC3E}">
        <p14:creationId xmlns:p14="http://schemas.microsoft.com/office/powerpoint/2010/main" val="946237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0FBE89-62AC-C064-F14A-3B988432B709}"/>
              </a:ext>
            </a:extLst>
          </p:cNvPr>
          <p:cNvSpPr txBox="1"/>
          <p:nvPr/>
        </p:nvSpPr>
        <p:spPr>
          <a:xfrm>
            <a:off x="1103971" y="335845"/>
            <a:ext cx="9456234" cy="6186309"/>
          </a:xfrm>
          <a:prstGeom prst="rect">
            <a:avLst/>
          </a:prstGeom>
          <a:noFill/>
        </p:spPr>
        <p:txBody>
          <a:bodyPr wrap="square" rtlCol="0">
            <a:spAutoFit/>
          </a:bodyPr>
          <a:lstStyle/>
          <a:p>
            <a:pPr algn="ctr"/>
            <a:r>
              <a:rPr lang="en-US" sz="4400" b="1" dirty="0"/>
              <a:t>Father</a:t>
            </a:r>
          </a:p>
          <a:p>
            <a:pPr algn="ctr"/>
            <a:r>
              <a:rPr lang="en-US" sz="4400" b="1" dirty="0"/>
              <a:t>Help your children</a:t>
            </a:r>
          </a:p>
          <a:p>
            <a:pPr algn="ctr"/>
            <a:r>
              <a:rPr lang="en-US" sz="4400" b="1" dirty="0"/>
              <a:t>And don’t let them fall</a:t>
            </a:r>
          </a:p>
          <a:p>
            <a:pPr algn="ctr"/>
            <a:r>
              <a:rPr lang="en-US" sz="4400" b="1" dirty="0"/>
              <a:t>By the side</a:t>
            </a:r>
          </a:p>
          <a:p>
            <a:pPr algn="ctr"/>
            <a:r>
              <a:rPr lang="en-US" sz="4400" b="1" dirty="0"/>
              <a:t>of the road</a:t>
            </a:r>
          </a:p>
          <a:p>
            <a:pPr algn="ctr"/>
            <a:r>
              <a:rPr lang="en-US" sz="4400" b="1" dirty="0"/>
              <a:t>Hmm, and teach them</a:t>
            </a:r>
          </a:p>
          <a:p>
            <a:pPr algn="ctr"/>
            <a:r>
              <a:rPr lang="en-US" sz="4400" b="1" dirty="0"/>
              <a:t>To love one another</a:t>
            </a:r>
          </a:p>
          <a:p>
            <a:pPr algn="ctr"/>
            <a:r>
              <a:rPr lang="en-US" sz="4400" b="1" dirty="0"/>
              <a:t>That Heaven might find </a:t>
            </a:r>
          </a:p>
          <a:p>
            <a:pPr algn="ctr"/>
            <a:r>
              <a:rPr lang="en-US" sz="4400" b="1" dirty="0"/>
              <a:t>A place in their hearts</a:t>
            </a:r>
            <a:endParaRPr lang="en-GB" sz="4400" b="1" dirty="0"/>
          </a:p>
        </p:txBody>
      </p:sp>
    </p:spTree>
    <p:extLst>
      <p:ext uri="{BB962C8B-B14F-4D97-AF65-F5344CB8AC3E}">
        <p14:creationId xmlns:p14="http://schemas.microsoft.com/office/powerpoint/2010/main" val="755080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43E1-85FB-575C-D875-6C62E03888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911E6C-B06D-607A-564C-E1FB14B302F9}"/>
              </a:ext>
            </a:extLst>
          </p:cNvPr>
          <p:cNvSpPr txBox="1"/>
          <p:nvPr/>
        </p:nvSpPr>
        <p:spPr>
          <a:xfrm>
            <a:off x="1412488" y="1690062"/>
            <a:ext cx="9367024" cy="4247317"/>
          </a:xfrm>
          <a:prstGeom prst="rect">
            <a:avLst/>
          </a:prstGeom>
          <a:noFill/>
        </p:spPr>
        <p:txBody>
          <a:bodyPr wrap="square">
            <a:spAutoFit/>
          </a:bodyPr>
          <a:lstStyle/>
          <a:p>
            <a:pPr algn="ctr"/>
            <a:r>
              <a:rPr lang="en-GB" sz="5400" b="1" dirty="0"/>
              <a:t>‘Cause Jesus is (Love)</a:t>
            </a:r>
          </a:p>
          <a:p>
            <a:pPr algn="ctr"/>
            <a:r>
              <a:rPr lang="en-GB" sz="5400" b="1" dirty="0"/>
              <a:t>He won’t let you down</a:t>
            </a:r>
          </a:p>
          <a:p>
            <a:pPr algn="ctr"/>
            <a:r>
              <a:rPr lang="en-GB" sz="5400" b="1" dirty="0"/>
              <a:t>And I know, He’s (Mine)</a:t>
            </a:r>
          </a:p>
          <a:p>
            <a:pPr algn="ctr"/>
            <a:r>
              <a:rPr lang="en-GB" sz="5400" b="1" dirty="0"/>
              <a:t>Forever</a:t>
            </a:r>
          </a:p>
          <a:p>
            <a:pPr algn="ctr"/>
            <a:r>
              <a:rPr lang="en-GB" sz="5400" b="1" dirty="0"/>
              <a:t>Oh, in my heart</a:t>
            </a:r>
            <a:endParaRPr lang="en-US" sz="5400" b="1" dirty="0"/>
          </a:p>
        </p:txBody>
      </p:sp>
    </p:spTree>
    <p:extLst>
      <p:ext uri="{BB962C8B-B14F-4D97-AF65-F5344CB8AC3E}">
        <p14:creationId xmlns:p14="http://schemas.microsoft.com/office/powerpoint/2010/main" val="1960661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85816-1453-EA55-BF8D-5BCDA1151E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D60CBB-20D3-908D-0E47-329F3E75D571}"/>
              </a:ext>
            </a:extLst>
          </p:cNvPr>
          <p:cNvSpPr txBox="1"/>
          <p:nvPr/>
        </p:nvSpPr>
        <p:spPr>
          <a:xfrm>
            <a:off x="981307" y="981307"/>
            <a:ext cx="9835376" cy="4708981"/>
          </a:xfrm>
          <a:prstGeom prst="rect">
            <a:avLst/>
          </a:prstGeom>
          <a:noFill/>
        </p:spPr>
        <p:txBody>
          <a:bodyPr wrap="square">
            <a:spAutoFit/>
          </a:bodyPr>
          <a:lstStyle/>
          <a:p>
            <a:pPr algn="ctr"/>
            <a:r>
              <a:rPr lang="en-GB" sz="6000" b="1" dirty="0"/>
              <a:t>We’ve got to walk on</a:t>
            </a:r>
          </a:p>
          <a:p>
            <a:pPr algn="ctr"/>
            <a:r>
              <a:rPr lang="en-GB" sz="6000" b="1" dirty="0"/>
              <a:t>Walk on through temptation</a:t>
            </a:r>
          </a:p>
          <a:p>
            <a:pPr algn="ctr"/>
            <a:r>
              <a:rPr lang="en-GB" sz="6000" b="1" dirty="0"/>
              <a:t>“cause His Love</a:t>
            </a:r>
          </a:p>
          <a:p>
            <a:pPr algn="ctr"/>
            <a:r>
              <a:rPr lang="en-GB" sz="6000" b="1" dirty="0"/>
              <a:t>And His wisdom </a:t>
            </a:r>
          </a:p>
          <a:p>
            <a:pPr algn="ctr"/>
            <a:r>
              <a:rPr lang="en-GB" sz="6000" b="1" dirty="0"/>
              <a:t>Will be our helpin’ hand</a:t>
            </a:r>
            <a:endParaRPr lang="en-US" sz="6000" b="1" dirty="0"/>
          </a:p>
        </p:txBody>
      </p:sp>
    </p:spTree>
    <p:extLst>
      <p:ext uri="{BB962C8B-B14F-4D97-AF65-F5344CB8AC3E}">
        <p14:creationId xmlns:p14="http://schemas.microsoft.com/office/powerpoint/2010/main" val="267141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9FBCBF87-888B-D555-71A6-70A1140EDBE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1DAEE95-B8F0-8CF9-78D2-3217D877F6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
        <p:nvSpPr>
          <p:cNvPr id="4" name="TextBox 3">
            <a:extLst>
              <a:ext uri="{FF2B5EF4-FFF2-40B4-BE49-F238E27FC236}">
                <a16:creationId xmlns:a16="http://schemas.microsoft.com/office/drawing/2014/main" id="{F392BA5D-E733-ABA1-2974-F6A6FA5E0FD3}"/>
              </a:ext>
            </a:extLst>
          </p:cNvPr>
          <p:cNvSpPr txBox="1"/>
          <p:nvPr/>
        </p:nvSpPr>
        <p:spPr>
          <a:xfrm>
            <a:off x="5054291" y="764079"/>
            <a:ext cx="6094140" cy="4524315"/>
          </a:xfrm>
          <a:prstGeom prst="rect">
            <a:avLst/>
          </a:prstGeom>
          <a:noFill/>
        </p:spPr>
        <p:txBody>
          <a:bodyPr wrap="square">
            <a:spAutoFit/>
          </a:bodyPr>
          <a:lstStyle/>
          <a:p>
            <a:r>
              <a:rPr lang="en-US" sz="4800" b="1" dirty="0">
                <a:solidFill>
                  <a:schemeClr val="bg1"/>
                </a:solidFill>
                <a:effectLst>
                  <a:outerShdw blurRad="38100" dist="38100" dir="2700000" algn="tl">
                    <a:srgbClr val="000000">
                      <a:alpha val="43137"/>
                    </a:srgbClr>
                  </a:outerShdw>
                </a:effectLst>
                <a:latin typeface="Bahnschrift" panose="020B0502040204020203" pitchFamily="34" charset="0"/>
              </a:rPr>
              <a:t>He could have let me drown, he could have let me drown, he could have let me drown, but instead he took me in.</a:t>
            </a:r>
            <a:endParaRPr lang="en-GB" sz="4800" dirty="0"/>
          </a:p>
        </p:txBody>
      </p:sp>
    </p:spTree>
    <p:extLst>
      <p:ext uri="{BB962C8B-B14F-4D97-AF65-F5344CB8AC3E}">
        <p14:creationId xmlns:p14="http://schemas.microsoft.com/office/powerpoint/2010/main" val="3048476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199B-A86A-369B-0C11-BE5EDEA85C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44CE24-3F33-0BEE-14A8-0AA75C038C44}"/>
              </a:ext>
            </a:extLst>
          </p:cNvPr>
          <p:cNvSpPr txBox="1"/>
          <p:nvPr/>
        </p:nvSpPr>
        <p:spPr>
          <a:xfrm>
            <a:off x="559419" y="474345"/>
            <a:ext cx="11073161" cy="5909310"/>
          </a:xfrm>
          <a:prstGeom prst="rect">
            <a:avLst/>
          </a:prstGeom>
          <a:noFill/>
        </p:spPr>
        <p:txBody>
          <a:bodyPr wrap="square" rtlCol="0">
            <a:spAutoFit/>
          </a:bodyPr>
          <a:lstStyle/>
          <a:p>
            <a:pPr algn="ctr"/>
            <a:r>
              <a:rPr lang="en-US" sz="4000" b="1" dirty="0"/>
              <a:t>And I know the Truth</a:t>
            </a:r>
          </a:p>
          <a:p>
            <a:pPr algn="ctr"/>
            <a:r>
              <a:rPr lang="en-US" sz="4000" b="1" dirty="0"/>
              <a:t>And His Words will be our salvation</a:t>
            </a:r>
          </a:p>
          <a:p>
            <a:pPr algn="ctr"/>
            <a:r>
              <a:rPr lang="en-US" sz="4000" b="1" dirty="0"/>
              <a:t>Lift up our hearts</a:t>
            </a:r>
          </a:p>
          <a:p>
            <a:pPr algn="ctr"/>
            <a:r>
              <a:rPr lang="en-US" sz="4000" b="1" dirty="0"/>
              <a:t>To be thankful and glad</a:t>
            </a:r>
          </a:p>
          <a:p>
            <a:pPr algn="ctr"/>
            <a:endParaRPr lang="en-US" b="1" dirty="0"/>
          </a:p>
          <a:p>
            <a:pPr algn="ctr"/>
            <a:r>
              <a:rPr lang="en-US" sz="4000" b="1" dirty="0"/>
              <a:t>That (Jesus is love)</a:t>
            </a:r>
          </a:p>
          <a:p>
            <a:pPr algn="ctr"/>
            <a:r>
              <a:rPr lang="en-US" sz="4000" b="1" dirty="0"/>
              <a:t>He won’t let you down</a:t>
            </a:r>
          </a:p>
          <a:p>
            <a:pPr algn="ctr"/>
            <a:r>
              <a:rPr lang="en-US" sz="4000" b="1" dirty="0"/>
              <a:t>And (I know, He’s mine)</a:t>
            </a:r>
          </a:p>
          <a:p>
            <a:pPr algn="ctr"/>
            <a:r>
              <a:rPr lang="en-GB" sz="4000" b="1" dirty="0"/>
              <a:t>Forever</a:t>
            </a:r>
          </a:p>
          <a:p>
            <a:pPr algn="ctr"/>
            <a:r>
              <a:rPr lang="en-GB" sz="4000" b="1" dirty="0"/>
              <a:t>Oh, in my heart</a:t>
            </a:r>
            <a:endParaRPr lang="en-US" sz="4000" b="1" dirty="0"/>
          </a:p>
        </p:txBody>
      </p:sp>
    </p:spTree>
    <p:extLst>
      <p:ext uri="{BB962C8B-B14F-4D97-AF65-F5344CB8AC3E}">
        <p14:creationId xmlns:p14="http://schemas.microsoft.com/office/powerpoint/2010/main" val="1038341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6000" b="-3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439810" y="612844"/>
            <a:ext cx="10901082" cy="5632311"/>
          </a:xfrm>
          <a:prstGeom prst="rect">
            <a:avLst/>
          </a:prstGeom>
        </p:spPr>
        <p:txBody>
          <a:bodyPr wrap="square">
            <a:spAutoFit/>
          </a:bodyPr>
          <a:lstStyle/>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t>Invitational  </a:t>
            </a:r>
            <a:b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b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sym typeface="Wingdings" panose="05000000000000000000" pitchFamily="2" charset="2"/>
              </a:rPr>
              <a:t></a:t>
            </a:r>
            <a:endPar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endParaRPr>
          </a:p>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t>Altar Call</a:t>
            </a:r>
          </a:p>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sym typeface="Wingdings" panose="05000000000000000000" pitchFamily="2" charset="2"/>
              </a:rPr>
              <a:t></a:t>
            </a:r>
            <a:endPar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endParaRPr>
          </a:p>
          <a:p>
            <a:pPr algn="ctr"/>
            <a:r>
              <a:rPr lang="en-US" sz="7200" b="1" dirty="0">
                <a:solidFill>
                  <a:schemeClr val="bg2">
                    <a:lumMod val="10000"/>
                  </a:schemeClr>
                </a:solidFill>
                <a:effectLst/>
                <a:latin typeface="Arial Rounded MT Bold" panose="020F0704030504030204" pitchFamily="34" charset="0"/>
                <a:ea typeface="Times New Roman" panose="02020603050405020304" pitchFamily="18" charset="0"/>
                <a:cs typeface="Aharoni" panose="02010803020104030203" pitchFamily="2" charset="-79"/>
              </a:rPr>
              <a:t>Sis. Evelyn Brown</a:t>
            </a:r>
            <a:endParaRPr lang="en-US" sz="6600" dirty="0">
              <a:solidFill>
                <a:schemeClr val="bg2">
                  <a:lumMod val="10000"/>
                </a:schemeClr>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5BE1-8027-628F-20DF-A545FF53DA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3E526C-0100-3A28-E4E6-4FF0B0EC38C8}"/>
              </a:ext>
            </a:extLst>
          </p:cNvPr>
          <p:cNvSpPr txBox="1"/>
          <p:nvPr/>
        </p:nvSpPr>
        <p:spPr>
          <a:xfrm>
            <a:off x="559419" y="373984"/>
            <a:ext cx="11073161" cy="5909310"/>
          </a:xfrm>
          <a:prstGeom prst="rect">
            <a:avLst/>
          </a:prstGeom>
          <a:noFill/>
        </p:spPr>
        <p:txBody>
          <a:bodyPr wrap="square" rtlCol="0">
            <a:spAutoFit/>
          </a:bodyPr>
          <a:lstStyle/>
          <a:p>
            <a:pPr algn="ctr"/>
            <a:r>
              <a:rPr lang="en-US" sz="5400" b="1" dirty="0"/>
              <a:t>“COME JESUS COME”</a:t>
            </a:r>
          </a:p>
          <a:p>
            <a:pPr algn="ctr"/>
            <a:r>
              <a:rPr lang="en-US" sz="5400" b="1" dirty="0"/>
              <a:t>Sometime I fall to my knees and pray</a:t>
            </a:r>
          </a:p>
          <a:p>
            <a:pPr algn="ctr"/>
            <a:r>
              <a:rPr lang="en-US" sz="5400" b="1" dirty="0"/>
              <a:t>Come, Jesus, come</a:t>
            </a:r>
          </a:p>
          <a:p>
            <a:pPr algn="ctr"/>
            <a:r>
              <a:rPr lang="en-US" sz="5400" b="1" dirty="0"/>
              <a:t>Let today be the day</a:t>
            </a:r>
          </a:p>
          <a:p>
            <a:pPr algn="ctr"/>
            <a:r>
              <a:rPr lang="en-US" sz="5400" b="1" dirty="0"/>
              <a:t>Sometimes I feel, like I’m gonna break</a:t>
            </a:r>
          </a:p>
          <a:p>
            <a:pPr algn="ctr"/>
            <a:r>
              <a:rPr lang="en-US" sz="5400" b="1" dirty="0"/>
              <a:t>But I’m holding on</a:t>
            </a:r>
          </a:p>
          <a:p>
            <a:pPr algn="ctr"/>
            <a:r>
              <a:rPr lang="en-US" sz="5400" b="1" dirty="0"/>
              <a:t>To a hope that won’t fade</a:t>
            </a:r>
          </a:p>
        </p:txBody>
      </p:sp>
    </p:spTree>
    <p:extLst>
      <p:ext uri="{BB962C8B-B14F-4D97-AF65-F5344CB8AC3E}">
        <p14:creationId xmlns:p14="http://schemas.microsoft.com/office/powerpoint/2010/main" val="2027137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B68D3-2BF8-1DD0-1166-2A90647D25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495378-5CE8-9C2D-EF34-A1406334BDC4}"/>
              </a:ext>
            </a:extLst>
          </p:cNvPr>
          <p:cNvSpPr txBox="1"/>
          <p:nvPr/>
        </p:nvSpPr>
        <p:spPr>
          <a:xfrm>
            <a:off x="559419" y="1020755"/>
            <a:ext cx="11073161" cy="5016758"/>
          </a:xfrm>
          <a:prstGeom prst="rect">
            <a:avLst/>
          </a:prstGeom>
          <a:noFill/>
        </p:spPr>
        <p:txBody>
          <a:bodyPr wrap="square" rtlCol="0">
            <a:spAutoFit/>
          </a:bodyPr>
          <a:lstStyle/>
          <a:p>
            <a:pPr algn="ctr"/>
            <a:r>
              <a:rPr lang="en-US" sz="4000" b="1" dirty="0"/>
              <a:t>Come, Jesus, Come</a:t>
            </a:r>
          </a:p>
          <a:p>
            <a:pPr algn="ctr"/>
            <a:r>
              <a:rPr lang="en-US" sz="4000" b="1" dirty="0"/>
              <a:t>We’ve been waiting so long</a:t>
            </a:r>
          </a:p>
          <a:p>
            <a:pPr algn="ctr"/>
            <a:r>
              <a:rPr lang="en-US" sz="4000" b="1" dirty="0"/>
              <a:t>Fo the day You return</a:t>
            </a:r>
          </a:p>
          <a:p>
            <a:pPr algn="ctr"/>
            <a:r>
              <a:rPr lang="en-US" sz="4000" b="1" dirty="0"/>
              <a:t>To heal every hurt and right every wrong</a:t>
            </a:r>
          </a:p>
          <a:p>
            <a:pPr algn="ctr"/>
            <a:r>
              <a:rPr lang="en-US" sz="4000" b="1" dirty="0"/>
              <a:t>We need You right now</a:t>
            </a:r>
          </a:p>
          <a:p>
            <a:pPr algn="ctr"/>
            <a:r>
              <a:rPr lang="en-US" sz="4000" b="1" dirty="0"/>
              <a:t>Come and turn this around</a:t>
            </a:r>
          </a:p>
          <a:p>
            <a:pPr algn="ctr"/>
            <a:r>
              <a:rPr lang="en-US" sz="4000" b="1" dirty="0"/>
              <a:t>Deep down I know, this world isn’t home</a:t>
            </a:r>
          </a:p>
          <a:p>
            <a:pPr algn="ctr"/>
            <a:r>
              <a:rPr lang="en-US" sz="4000" b="1" dirty="0"/>
              <a:t>Come, Jesus, come</a:t>
            </a:r>
          </a:p>
        </p:txBody>
      </p:sp>
    </p:spTree>
    <p:extLst>
      <p:ext uri="{BB962C8B-B14F-4D97-AF65-F5344CB8AC3E}">
        <p14:creationId xmlns:p14="http://schemas.microsoft.com/office/powerpoint/2010/main" val="4083602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25E1-7834-24A9-A7B0-A6E4A572E203}"/>
              </a:ext>
            </a:extLst>
          </p:cNvPr>
          <p:cNvSpPr>
            <a:spLocks noGrp="1"/>
          </p:cNvSpPr>
          <p:nvPr>
            <p:ph type="title"/>
          </p:nvPr>
        </p:nvSpPr>
        <p:spPr>
          <a:xfrm>
            <a:off x="838200" y="427889"/>
            <a:ext cx="10515600" cy="6002221"/>
          </a:xfrm>
        </p:spPr>
        <p:txBody>
          <a:bodyPr>
            <a:normAutofit fontScale="90000"/>
          </a:bodyPr>
          <a:lstStyle/>
          <a:p>
            <a:pPr algn="ctr"/>
            <a:r>
              <a:rPr lang="en-US" b="1" dirty="0">
                <a:latin typeface="Bookman Old Style" panose="02050604050505020204" pitchFamily="18" charset="0"/>
              </a:rPr>
              <a:t>There’ll be no war</a:t>
            </a:r>
            <a:br>
              <a:rPr lang="en-US" b="1" dirty="0">
                <a:latin typeface="Bookman Old Style" panose="02050604050505020204" pitchFamily="18" charset="0"/>
              </a:rPr>
            </a:br>
            <a:r>
              <a:rPr lang="en-US" b="1" dirty="0">
                <a:latin typeface="Bookman Old Style" panose="02050604050505020204" pitchFamily="18" charset="0"/>
              </a:rPr>
              <a:t>And there’ll be no chains</a:t>
            </a:r>
            <a:br>
              <a:rPr lang="en-US" b="1" dirty="0">
                <a:latin typeface="Bookman Old Style" panose="02050604050505020204" pitchFamily="18" charset="0"/>
              </a:rPr>
            </a:br>
            <a:r>
              <a:rPr lang="en-US" b="1" dirty="0">
                <a:latin typeface="Bookman Old Style" panose="02050604050505020204" pitchFamily="18" charset="0"/>
              </a:rPr>
              <a:t>(When Jesus come)</a:t>
            </a:r>
            <a:br>
              <a:rPr lang="en-US" b="1" dirty="0">
                <a:latin typeface="Bookman Old Style" panose="02050604050505020204" pitchFamily="18" charset="0"/>
              </a:rPr>
            </a:br>
            <a:r>
              <a:rPr lang="en-US" b="1" dirty="0">
                <a:latin typeface="Bookman Old Style" panose="02050604050505020204" pitchFamily="18" charset="0"/>
              </a:rPr>
              <a:t>Let today be the day</a:t>
            </a:r>
            <a:br>
              <a:rPr lang="en-US" b="1" dirty="0">
                <a:latin typeface="Bookman Old Style" panose="02050604050505020204" pitchFamily="18" charset="0"/>
              </a:rPr>
            </a:br>
            <a:r>
              <a:rPr lang="en-US" b="1" dirty="0">
                <a:latin typeface="Bookman Old Style" panose="02050604050505020204" pitchFamily="18" charset="0"/>
              </a:rPr>
              <a:t>He’ll come for the weak</a:t>
            </a:r>
            <a:br>
              <a:rPr lang="en-US" b="1" dirty="0">
                <a:latin typeface="Bookman Old Style" panose="02050604050505020204" pitchFamily="18" charset="0"/>
              </a:rPr>
            </a:br>
            <a:r>
              <a:rPr lang="en-US" b="1" dirty="0">
                <a:latin typeface="Bookman Old Style" panose="02050604050505020204" pitchFamily="18" charset="0"/>
              </a:rPr>
              <a:t>And the strong just the same, oh-ooh</a:t>
            </a:r>
            <a:br>
              <a:rPr lang="en-US" b="1" dirty="0">
                <a:latin typeface="Bookman Old Style" panose="02050604050505020204" pitchFamily="18" charset="0"/>
              </a:rPr>
            </a:br>
            <a:r>
              <a:rPr lang="en-US" b="1" dirty="0">
                <a:latin typeface="Bookman Old Style" panose="02050604050505020204" pitchFamily="18" charset="0"/>
              </a:rPr>
              <a:t>(And all will believe)</a:t>
            </a:r>
            <a:br>
              <a:rPr lang="en-US" b="1" dirty="0">
                <a:latin typeface="Bookman Old Style" panose="02050604050505020204" pitchFamily="18" charset="0"/>
              </a:rPr>
            </a:br>
            <a:r>
              <a:rPr lang="en-US" b="1" dirty="0">
                <a:latin typeface="Bookman Old Style" panose="02050604050505020204" pitchFamily="18" charset="0"/>
              </a:rPr>
              <a:t>and all will believe in the power of </a:t>
            </a:r>
            <a:br>
              <a:rPr lang="en-US" b="1" dirty="0">
                <a:latin typeface="Bookman Old Style" panose="02050604050505020204" pitchFamily="18" charset="0"/>
              </a:rPr>
            </a:br>
            <a:r>
              <a:rPr lang="en-US" b="1" dirty="0">
                <a:latin typeface="Bookman Old Style" panose="02050604050505020204" pitchFamily="18" charset="0"/>
              </a:rPr>
              <a:t>His name</a:t>
            </a:r>
            <a:endParaRPr lang="en-GB" b="1" dirty="0">
              <a:latin typeface="Bookman Old Style" panose="02050604050505020204" pitchFamily="18" charset="0"/>
            </a:endParaRPr>
          </a:p>
        </p:txBody>
      </p:sp>
    </p:spTree>
    <p:extLst>
      <p:ext uri="{BB962C8B-B14F-4D97-AF65-F5344CB8AC3E}">
        <p14:creationId xmlns:p14="http://schemas.microsoft.com/office/powerpoint/2010/main" val="8917544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F996-582B-5843-916E-530F2B51C9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B28158-EF21-EB1A-54A9-4873E4B0D8BF}"/>
              </a:ext>
            </a:extLst>
          </p:cNvPr>
          <p:cNvSpPr txBox="1"/>
          <p:nvPr/>
        </p:nvSpPr>
        <p:spPr>
          <a:xfrm>
            <a:off x="559419" y="1020755"/>
            <a:ext cx="11073161" cy="5016758"/>
          </a:xfrm>
          <a:prstGeom prst="rect">
            <a:avLst/>
          </a:prstGeom>
          <a:noFill/>
        </p:spPr>
        <p:txBody>
          <a:bodyPr wrap="square" rtlCol="0">
            <a:spAutoFit/>
          </a:bodyPr>
          <a:lstStyle/>
          <a:p>
            <a:pPr algn="ctr"/>
            <a:r>
              <a:rPr lang="en-US" sz="4000" b="1" dirty="0"/>
              <a:t>Come, Jesus, Come</a:t>
            </a:r>
          </a:p>
          <a:p>
            <a:pPr algn="ctr"/>
            <a:r>
              <a:rPr lang="en-US" sz="4000" b="1" dirty="0"/>
              <a:t>We’ve been waiting so long</a:t>
            </a:r>
          </a:p>
          <a:p>
            <a:pPr algn="ctr"/>
            <a:r>
              <a:rPr lang="en-US" sz="4000" b="1" dirty="0"/>
              <a:t>Fo the day You return</a:t>
            </a:r>
          </a:p>
          <a:p>
            <a:pPr algn="ctr"/>
            <a:r>
              <a:rPr lang="en-US" sz="4000" b="1" dirty="0"/>
              <a:t>To heal every hurt and right every wrong</a:t>
            </a:r>
          </a:p>
          <a:p>
            <a:pPr algn="ctr"/>
            <a:r>
              <a:rPr lang="en-US" sz="4000" b="1" dirty="0"/>
              <a:t>We need You right now</a:t>
            </a:r>
          </a:p>
          <a:p>
            <a:pPr algn="ctr"/>
            <a:r>
              <a:rPr lang="en-US" sz="4000" b="1" dirty="0"/>
              <a:t>Come and turn this around</a:t>
            </a:r>
          </a:p>
          <a:p>
            <a:pPr algn="ctr"/>
            <a:r>
              <a:rPr lang="en-US" sz="4000" b="1" dirty="0"/>
              <a:t>Deep down I know, this </a:t>
            </a:r>
            <a:r>
              <a:rPr lang="en-US" sz="4000" b="1" dirty="0" err="1"/>
              <a:t>wolld</a:t>
            </a:r>
            <a:r>
              <a:rPr lang="en-US" sz="4000" b="1" dirty="0"/>
              <a:t> isn’t home</a:t>
            </a:r>
          </a:p>
          <a:p>
            <a:pPr algn="ctr"/>
            <a:r>
              <a:rPr lang="en-US" sz="4000" b="1" dirty="0"/>
              <a:t>Come, Jesus, come</a:t>
            </a:r>
          </a:p>
        </p:txBody>
      </p:sp>
    </p:spTree>
    <p:extLst>
      <p:ext uri="{BB962C8B-B14F-4D97-AF65-F5344CB8AC3E}">
        <p14:creationId xmlns:p14="http://schemas.microsoft.com/office/powerpoint/2010/main" val="2033390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2A0B17FD-8D4B-A081-12B1-40AE3F6BAE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8E77C6-A54A-81BB-5F61-D4DC63A0A59B}"/>
              </a:ext>
            </a:extLst>
          </p:cNvPr>
          <p:cNvSpPr/>
          <p:nvPr/>
        </p:nvSpPr>
        <p:spPr>
          <a:xfrm>
            <a:off x="645459" y="2751630"/>
            <a:ext cx="10901082" cy="2308324"/>
          </a:xfrm>
          <a:prstGeom prst="rect">
            <a:avLst/>
          </a:prstGeom>
        </p:spPr>
        <p:txBody>
          <a:bodyPr wrap="square">
            <a:spAutoFit/>
          </a:bodyPr>
          <a:lstStyle/>
          <a:p>
            <a:pPr algn="ctr"/>
            <a:r>
              <a:rPr lang="en-US" sz="7200" b="1"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rPr>
              <a:t>Presentation/Remarks</a:t>
            </a:r>
          </a:p>
          <a:p>
            <a:pPr algn="ctr"/>
            <a:r>
              <a:rPr lang="en-US" sz="72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Sis. Bettye Legare</a:t>
            </a:r>
            <a:endParaRPr lang="en-US" sz="6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503426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35131169-60FB-B2AD-7157-2862A54F51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8E8AC83-1EA5-FD38-14AF-FB41F699CB17}"/>
              </a:ext>
            </a:extLst>
          </p:cNvPr>
          <p:cNvSpPr/>
          <p:nvPr/>
        </p:nvSpPr>
        <p:spPr>
          <a:xfrm>
            <a:off x="645459" y="2539757"/>
            <a:ext cx="10901082" cy="1938992"/>
          </a:xfrm>
          <a:prstGeom prst="rect">
            <a:avLst/>
          </a:prstGeom>
        </p:spPr>
        <p:txBody>
          <a:bodyPr wrap="square">
            <a:spAutoFit/>
          </a:bodyPr>
          <a:lstStyle/>
          <a:p>
            <a:pPr algn="ctr"/>
            <a:r>
              <a:rPr lang="en-US" sz="72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Song of Sending Forth</a:t>
            </a:r>
          </a:p>
          <a:p>
            <a:pPr algn="ctr"/>
            <a:r>
              <a:rPr lang="en-US" sz="4400" b="1"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rPr>
              <a:t>(please stand as  you</a:t>
            </a:r>
            <a:r>
              <a:rPr lang="en-US" sz="44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 are able.)</a:t>
            </a:r>
            <a:endParaRPr lang="en-US" sz="40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630027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498BC04-425F-214A-B026-7CFAD730C1B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039514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000" t="-16000" r="3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5F7B1-0532-D829-46BC-F22F842684BE}"/>
              </a:ext>
            </a:extLst>
          </p:cNvPr>
          <p:cNvSpPr txBox="1"/>
          <p:nvPr/>
        </p:nvSpPr>
        <p:spPr>
          <a:xfrm>
            <a:off x="959005" y="457200"/>
            <a:ext cx="9879981" cy="1107996"/>
          </a:xfrm>
          <a:prstGeom prst="rect">
            <a:avLst/>
          </a:prstGeom>
          <a:noFill/>
        </p:spPr>
        <p:txBody>
          <a:bodyPr wrap="square" rtlCol="0">
            <a:spAutoFit/>
          </a:bodyPr>
          <a:lstStyle/>
          <a:p>
            <a:pPr algn="ctr"/>
            <a:r>
              <a:rPr lang="en-US" sz="6600" b="1" i="1" dirty="0">
                <a:latin typeface="Baskerville Old Face" panose="02020602080505020303" pitchFamily="18" charset="0"/>
              </a:rPr>
              <a:t>Reverend Doris Bright</a:t>
            </a:r>
            <a:endParaRPr lang="en-GB" sz="6600" b="1" i="1" dirty="0">
              <a:latin typeface="Baskerville Old Face" panose="02020602080505020303" pitchFamily="18" charset="0"/>
            </a:endParaRPr>
          </a:p>
        </p:txBody>
      </p:sp>
    </p:spTree>
    <p:extLst>
      <p:ext uri="{BB962C8B-B14F-4D97-AF65-F5344CB8AC3E}">
        <p14:creationId xmlns:p14="http://schemas.microsoft.com/office/powerpoint/2010/main" val="374029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BF6D19AF-4F10-3CA8-183B-4F88C8FEBF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4520BC-FA8F-2613-6B43-7012E2B0C5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
        <p:nvSpPr>
          <p:cNvPr id="3" name="TextBox 2">
            <a:extLst>
              <a:ext uri="{FF2B5EF4-FFF2-40B4-BE49-F238E27FC236}">
                <a16:creationId xmlns:a16="http://schemas.microsoft.com/office/drawing/2014/main" id="{5B2CB346-AD26-5F16-0081-FD384D7D187F}"/>
              </a:ext>
            </a:extLst>
          </p:cNvPr>
          <p:cNvSpPr txBox="1"/>
          <p:nvPr/>
        </p:nvSpPr>
        <p:spPr>
          <a:xfrm>
            <a:off x="4393581" y="942628"/>
            <a:ext cx="7492969" cy="4724370"/>
          </a:xfrm>
          <a:prstGeom prst="rect">
            <a:avLst/>
          </a:prstGeom>
          <a:noFill/>
        </p:spPr>
        <p:txBody>
          <a:bodyPr wrap="square" rtlCol="0">
            <a:spAutoFit/>
          </a:bodyPr>
          <a:lstStyle/>
          <a:p>
            <a:pPr algn="ctr"/>
            <a:r>
              <a:rPr lang="en-US" sz="4300" b="1" dirty="0">
                <a:solidFill>
                  <a:schemeClr val="bg1"/>
                </a:solidFill>
                <a:effectLst>
                  <a:outerShdw blurRad="38100" dist="38100" dir="2700000" algn="tl">
                    <a:srgbClr val="000000">
                      <a:alpha val="43137"/>
                    </a:srgbClr>
                  </a:outerShdw>
                </a:effectLst>
                <a:latin typeface="Bahnschrift" panose="020B0502040204020203" pitchFamily="34" charset="0"/>
              </a:rPr>
              <a:t>Love lifted me, love lifted me, Love lifted me, when nothing else could help, </a:t>
            </a:r>
          </a:p>
          <a:p>
            <a:pPr algn="ctr"/>
            <a:r>
              <a:rPr lang="en-US" sz="4300" b="1" dirty="0">
                <a:solidFill>
                  <a:schemeClr val="bg1"/>
                </a:solidFill>
                <a:effectLst>
                  <a:outerShdw blurRad="38100" dist="38100" dir="2700000" algn="tl">
                    <a:srgbClr val="000000">
                      <a:alpha val="43137"/>
                    </a:srgbClr>
                  </a:outerShdw>
                </a:effectLst>
                <a:latin typeface="Bahnschrift" panose="020B0502040204020203" pitchFamily="34" charset="0"/>
              </a:rPr>
              <a:t>Love, Lifted Me.</a:t>
            </a:r>
          </a:p>
          <a:p>
            <a:pPr algn="ctr"/>
            <a:r>
              <a:rPr lang="en-US" sz="4300" b="1" dirty="0">
                <a:solidFill>
                  <a:schemeClr val="bg1"/>
                </a:solidFill>
                <a:effectLst>
                  <a:outerShdw blurRad="38100" dist="38100" dir="2700000" algn="tl">
                    <a:srgbClr val="000000">
                      <a:alpha val="43137"/>
                    </a:srgbClr>
                  </a:outerShdw>
                </a:effectLst>
                <a:latin typeface="Bahnschrift" panose="020B0502040204020203" pitchFamily="34" charset="0"/>
              </a:rPr>
              <a:t>When nothing else could help</a:t>
            </a:r>
          </a:p>
          <a:p>
            <a:pPr algn="ctr"/>
            <a:r>
              <a:rPr lang="en-US" sz="4300" b="1" dirty="0">
                <a:solidFill>
                  <a:schemeClr val="bg1"/>
                </a:solidFill>
                <a:effectLst>
                  <a:outerShdw blurRad="38100" dist="38100" dir="2700000" algn="tl">
                    <a:srgbClr val="000000">
                      <a:alpha val="43137"/>
                    </a:srgbClr>
                  </a:outerShdw>
                </a:effectLst>
                <a:latin typeface="Bahnschrift" panose="020B0502040204020203" pitchFamily="34" charset="0"/>
              </a:rPr>
              <a:t>When nothing else could help</a:t>
            </a:r>
          </a:p>
          <a:p>
            <a:pPr algn="ctr"/>
            <a:r>
              <a:rPr lang="en-US" sz="4300" b="1" dirty="0">
                <a:solidFill>
                  <a:schemeClr val="bg1"/>
                </a:solidFill>
                <a:effectLst>
                  <a:outerShdw blurRad="38100" dist="38100" dir="2700000" algn="tl">
                    <a:srgbClr val="000000">
                      <a:alpha val="43137"/>
                    </a:srgbClr>
                  </a:outerShdw>
                </a:effectLst>
                <a:latin typeface="Bahnschrift" panose="020B0502040204020203" pitchFamily="34" charset="0"/>
              </a:rPr>
              <a:t>When nothing else could help</a:t>
            </a:r>
            <a:endParaRPr lang="en-GB" sz="43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spTree>
    <p:extLst>
      <p:ext uri="{BB962C8B-B14F-4D97-AF65-F5344CB8AC3E}">
        <p14:creationId xmlns:p14="http://schemas.microsoft.com/office/powerpoint/2010/main" val="368952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85F6EE9A-6214-CA4C-BCD5-027C2BE272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552DBF-2FAB-50AC-E428-EFDDE44014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
        <p:nvSpPr>
          <p:cNvPr id="4" name="TextBox 3">
            <a:extLst>
              <a:ext uri="{FF2B5EF4-FFF2-40B4-BE49-F238E27FC236}">
                <a16:creationId xmlns:a16="http://schemas.microsoft.com/office/drawing/2014/main" id="{DED092B9-6577-605C-61A3-6C3AF097D7FB}"/>
              </a:ext>
            </a:extLst>
          </p:cNvPr>
          <p:cNvSpPr txBox="1"/>
          <p:nvPr/>
        </p:nvSpPr>
        <p:spPr>
          <a:xfrm>
            <a:off x="5054291" y="764079"/>
            <a:ext cx="6094140" cy="4524315"/>
          </a:xfrm>
          <a:prstGeom prst="rect">
            <a:avLst/>
          </a:prstGeom>
          <a:noFill/>
        </p:spPr>
        <p:txBody>
          <a:bodyPr wrap="square">
            <a:spAutoFit/>
          </a:bodyPr>
          <a:lstStyle/>
          <a:p>
            <a:r>
              <a:rPr lang="en-US" sz="4800" b="1" dirty="0">
                <a:solidFill>
                  <a:schemeClr val="bg1"/>
                </a:solidFill>
                <a:effectLst>
                  <a:outerShdw blurRad="38100" dist="38100" dir="2700000" algn="tl">
                    <a:srgbClr val="000000">
                      <a:alpha val="43137"/>
                    </a:srgbClr>
                  </a:outerShdw>
                </a:effectLst>
                <a:latin typeface="Bahnschrift" panose="020B0502040204020203" pitchFamily="34" charset="0"/>
              </a:rPr>
              <a:t>He could have let me drown, he could have let me drown, he could have let me drown, but instead he took me in. (3x)</a:t>
            </a:r>
            <a:endParaRPr lang="en-GB" sz="4800" dirty="0"/>
          </a:p>
        </p:txBody>
      </p:sp>
    </p:spTree>
    <p:extLst>
      <p:ext uri="{BB962C8B-B14F-4D97-AF65-F5344CB8AC3E}">
        <p14:creationId xmlns:p14="http://schemas.microsoft.com/office/powerpoint/2010/main" val="23351279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9435</TotalTime>
  <Words>2225</Words>
  <Application>Microsoft Office PowerPoint</Application>
  <PresentationFormat>Widescreen</PresentationFormat>
  <Paragraphs>178</Paragraphs>
  <Slides>79</Slides>
  <Notes>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79</vt:i4>
      </vt:variant>
    </vt:vector>
  </HeadingPairs>
  <TitlesOfParts>
    <vt:vector size="101" baseType="lpstr">
      <vt:lpstr>Aharoni</vt:lpstr>
      <vt:lpstr>Arial</vt:lpstr>
      <vt:lpstr>Arial Narrow</vt:lpstr>
      <vt:lpstr>Arial Rounded MT Bold</vt:lpstr>
      <vt:lpstr>Bahnschrift</vt:lpstr>
      <vt:lpstr>Bahnschrift SemiBold</vt:lpstr>
      <vt:lpstr>Baskerville Old Face</vt:lpstr>
      <vt:lpstr>Bodoni MT Black</vt:lpstr>
      <vt:lpstr>Bookman Old Style</vt:lpstr>
      <vt:lpstr>Bradley Hand ITC</vt:lpstr>
      <vt:lpstr>Calibri</vt:lpstr>
      <vt:lpstr>Calibri Light</vt:lpstr>
      <vt:lpstr>Calisto MT</vt:lpstr>
      <vt:lpstr>Edwardian Script ITC</vt:lpstr>
      <vt:lpstr>Gotham</vt:lpstr>
      <vt:lpstr>NotoSansArabicOnly</vt:lpstr>
      <vt:lpstr>Sentinel</vt:lpstr>
      <vt:lpstr>Times New Roman</vt:lpstr>
      <vt:lpstr>Wingdings</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“Leaning on the Everlasting Arms”   UM Hymnal #133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Parish Notices/Recognition of Visitors</vt:lpstr>
      <vt:lpstr>The Offering  (It’s Giving Time)  “Praise God, from whom all blessings flow; praise him, all creatures here below; praise him above, ye heavenly host; praise Father Son, and Holy Ghost, Amen”</vt:lpstr>
      <vt:lpstr>Come on and Bless the Lord with me (3x) Hallelujah (4x)</vt:lpstr>
      <vt:lpstr>Come on and Clap your hands with me (3x) Hallelujah (4x)</vt:lpstr>
      <vt:lpstr>Come on lets sing before the Lord (3x) Hallelujah (4x)</vt:lpstr>
      <vt:lpstr>PowerPoint Presentation</vt:lpstr>
      <vt:lpstr>PowerPoint Presentation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of Speaker    Sis. Whitney Patterson</vt:lpstr>
      <vt:lpstr>Selection  Wesley’s Women Choir</vt:lpstr>
      <vt:lpstr>I AM DEPENDING ON YOUR LORD (DEPENDING ON YOU) 3x Oh Lord  (O Lord, depending on you) 1x </vt:lpstr>
      <vt:lpstr>O WHEN I’M SICK AND I CAN’T GET WELL , I AM  (DEPENDING ON YOU) 3x Oh Lord  (O Lord, depending on you) 1x </vt:lpstr>
      <vt:lpstr>O WHEN I’M DOWN TO MY LAST DIME, I AM  (DEPENDING ON YOU) 3x Oh Lord  (O Lord, depending on you) 1x </vt:lpstr>
      <vt:lpstr>Oh Lord (Oh Lord)  Oh Lord (Oh Lord) Oh Lord (Oh Lord)  Oh Lord (Oh Lord) 2x</vt:lpstr>
      <vt:lpstr>Depending (Depending on you)  Lord I’m depending</vt:lpstr>
      <vt:lpstr>Oh Lord (Oh Lord)  Oh Lord (Oh Lord) Oh Lord (Oh Lord)  Oh Lord I’m depending (Depending on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There’ll be no war And there’ll be no chains (When Jesus come) Let today be the day He’ll come for the weak And the strong just the same, oh-ooh (And all will believe) and all will believe in the power of  His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155</cp:revision>
  <dcterms:created xsi:type="dcterms:W3CDTF">2019-07-05T15:08:03Z</dcterms:created>
  <dcterms:modified xsi:type="dcterms:W3CDTF">2026-03-14T00:53:50Z</dcterms:modified>
</cp:coreProperties>
</file>