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0" r:id="rId2"/>
  </p:sldMasterIdLst>
  <p:sldIdLst>
    <p:sldId id="429" r:id="rId3"/>
    <p:sldId id="340" r:id="rId4"/>
    <p:sldId id="311" r:id="rId5"/>
    <p:sldId id="489" r:id="rId6"/>
    <p:sldId id="262" r:id="rId7"/>
    <p:sldId id="477" r:id="rId8"/>
    <p:sldId id="476" r:id="rId9"/>
    <p:sldId id="478" r:id="rId10"/>
    <p:sldId id="577" r:id="rId11"/>
    <p:sldId id="263" r:id="rId12"/>
    <p:sldId id="527" r:id="rId13"/>
    <p:sldId id="580" r:id="rId14"/>
    <p:sldId id="581" r:id="rId15"/>
    <p:sldId id="528" r:id="rId16"/>
    <p:sldId id="582" r:id="rId17"/>
    <p:sldId id="530" r:id="rId18"/>
    <p:sldId id="583" r:id="rId19"/>
    <p:sldId id="266" r:id="rId20"/>
    <p:sldId id="267" r:id="rId21"/>
    <p:sldId id="281" r:id="rId22"/>
    <p:sldId id="286" r:id="rId23"/>
    <p:sldId id="351" r:id="rId24"/>
    <p:sldId id="287" r:id="rId25"/>
    <p:sldId id="352" r:id="rId26"/>
    <p:sldId id="288" r:id="rId27"/>
    <p:sldId id="289" r:id="rId28"/>
    <p:sldId id="353" r:id="rId29"/>
    <p:sldId id="282" r:id="rId30"/>
    <p:sldId id="344" r:id="rId31"/>
    <p:sldId id="428" r:id="rId32"/>
    <p:sldId id="338" r:id="rId33"/>
    <p:sldId id="317" r:id="rId34"/>
    <p:sldId id="384" r:id="rId35"/>
    <p:sldId id="539" r:id="rId36"/>
    <p:sldId id="546" r:id="rId37"/>
    <p:sldId id="545" r:id="rId38"/>
    <p:sldId id="544" r:id="rId39"/>
    <p:sldId id="543" r:id="rId40"/>
    <p:sldId id="542" r:id="rId41"/>
    <p:sldId id="541" r:id="rId42"/>
    <p:sldId id="540" r:id="rId43"/>
    <p:sldId id="270" r:id="rId44"/>
    <p:sldId id="578" r:id="rId45"/>
    <p:sldId id="579" r:id="rId46"/>
    <p:sldId id="276" r:id="rId47"/>
    <p:sldId id="277" r:id="rId48"/>
    <p:sldId id="27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213" autoAdjust="0"/>
    <p:restoredTop sz="94660" autoAdjust="0"/>
  </p:normalViewPr>
  <p:slideViewPr>
    <p:cSldViewPr snapToGrid="0">
      <p:cViewPr>
        <p:scale>
          <a:sx n="90" d="100"/>
          <a:sy n="90" d="100"/>
        </p:scale>
        <p:origin x="66" y="41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05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3/21/2026</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3/21/2026</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3/21/2026</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3/21/2026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3/21/2026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3/21/2026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3/21/2026</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3/21/2026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3/21/2026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3/21/2026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3/21/2026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3/21/2026</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3/21/2026</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3/21/2026</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3/21/2026</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3/21/2026</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3/21/2026</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3/21/2026</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3/21/2026</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3/21/2026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g"/><Relationship Id="rId1" Type="http://schemas.openxmlformats.org/officeDocument/2006/relationships/slideLayout" Target="../slideLayouts/slideLayout2.xml"/><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C08EB-66BA-59C8-F9D4-1E60536DD183}"/>
              </a:ext>
            </a:extLst>
          </p:cNvPr>
          <p:cNvSpPr txBox="1"/>
          <p:nvPr/>
        </p:nvSpPr>
        <p:spPr>
          <a:xfrm>
            <a:off x="4136576" y="2460482"/>
            <a:ext cx="7726220" cy="1323439"/>
          </a:xfrm>
          <a:prstGeom prst="rect">
            <a:avLst/>
          </a:prstGeom>
          <a:noFill/>
        </p:spPr>
        <p:txBody>
          <a:bodyPr wrap="square" rtlCol="0">
            <a:spAutoFit/>
          </a:bodyPr>
          <a:lstStyle/>
          <a:p>
            <a:r>
              <a:rPr lang="en-US" sz="8000" dirty="0">
                <a:solidFill>
                  <a:schemeClr val="bg1"/>
                </a:solidFill>
                <a:effectLst>
                  <a:outerShdw blurRad="38100" dist="38100" dir="2700000" algn="tl">
                    <a:srgbClr val="000000">
                      <a:alpha val="43137"/>
                    </a:srgbClr>
                  </a:outerShdw>
                </a:effectLst>
                <a:latin typeface="Edwardian Script ITC" panose="030303020407070D0804" pitchFamily="66" charset="0"/>
              </a:rPr>
              <a:t>Sunday, March 22,</a:t>
            </a:r>
            <a:endParaRPr lang="en-GB" sz="8000" dirty="0">
              <a:solidFill>
                <a:schemeClr val="bg1"/>
              </a:solidFill>
              <a:effectLst>
                <a:outerShdw blurRad="38100" dist="38100" dir="2700000" algn="tl">
                  <a:srgbClr val="000000">
                    <a:alpha val="43137"/>
                  </a:srgbClr>
                </a:outerShdw>
              </a:effectLst>
              <a:latin typeface="Edwardian Script ITC" panose="030303020407070D0804" pitchFamily="66" charset="0"/>
            </a:endParaRPr>
          </a:p>
        </p:txBody>
      </p:sp>
      <p:sp>
        <p:nvSpPr>
          <p:cNvPr id="3" name="TextBox 2">
            <a:extLst>
              <a:ext uri="{FF2B5EF4-FFF2-40B4-BE49-F238E27FC236}">
                <a16:creationId xmlns:a16="http://schemas.microsoft.com/office/drawing/2014/main" id="{6F8D3EEF-4202-4D93-A972-C91D2F6269DF}"/>
              </a:ext>
            </a:extLst>
          </p:cNvPr>
          <p:cNvSpPr txBox="1"/>
          <p:nvPr/>
        </p:nvSpPr>
        <p:spPr>
          <a:xfrm>
            <a:off x="5849815" y="4501662"/>
            <a:ext cx="4454770" cy="1569660"/>
          </a:xfrm>
          <a:prstGeom prst="rect">
            <a:avLst/>
          </a:prstGeom>
          <a:noFill/>
        </p:spPr>
        <p:txBody>
          <a:bodyPr wrap="square" rtlCol="0">
            <a:spAutoFit/>
          </a:bodyPr>
          <a:lstStyle/>
          <a:p>
            <a:pPr algn="ctr"/>
            <a:r>
              <a:rPr lang="en-US" sz="9600" b="1" i="1" dirty="0">
                <a:solidFill>
                  <a:schemeClr val="bg1"/>
                </a:solidFill>
                <a:effectLst>
                  <a:outerShdw blurRad="38100" dist="38100" dir="2700000" algn="tl">
                    <a:srgbClr val="000000">
                      <a:alpha val="43137"/>
                    </a:srgbClr>
                  </a:outerShdw>
                </a:effectLst>
                <a:latin typeface="Bodoni MT Black" panose="02070A03080606020203" pitchFamily="18" charset="0"/>
              </a:rPr>
              <a:t>2026</a:t>
            </a:r>
            <a:endParaRPr lang="en-GB" sz="9600" b="1" i="1" dirty="0">
              <a:solidFill>
                <a:schemeClr val="bg1"/>
              </a:solidFill>
              <a:effectLst>
                <a:outerShdw blurRad="38100" dist="38100" dir="2700000" algn="tl">
                  <a:srgbClr val="000000">
                    <a:alpha val="43137"/>
                  </a:srgbClr>
                </a:outerShdw>
              </a:effectLst>
              <a:latin typeface="Bodoni MT Black" panose="02070A03080606020203" pitchFamily="18" charset="0"/>
            </a:endParaRPr>
          </a:p>
        </p:txBody>
      </p:sp>
      <p:pic>
        <p:nvPicPr>
          <p:cNvPr id="5" name="Picture 4">
            <a:extLst>
              <a:ext uri="{FF2B5EF4-FFF2-40B4-BE49-F238E27FC236}">
                <a16:creationId xmlns:a16="http://schemas.microsoft.com/office/drawing/2014/main" id="{FA7FA552-0974-989E-AE04-A00D2205493E}"/>
              </a:ext>
            </a:extLst>
          </p:cNvPr>
          <p:cNvPicPr>
            <a:picLocks noChangeAspect="1"/>
          </p:cNvPicPr>
          <p:nvPr/>
        </p:nvPicPr>
        <p:blipFill>
          <a:blip r:embed="rId3"/>
          <a:stretch>
            <a:fillRect/>
          </a:stretch>
        </p:blipFill>
        <p:spPr>
          <a:xfrm>
            <a:off x="142630" y="133112"/>
            <a:ext cx="3505689" cy="3410426"/>
          </a:xfrm>
          <a:prstGeom prst="ellipse">
            <a:avLst/>
          </a:prstGeom>
          <a:ln>
            <a:noFill/>
          </a:ln>
          <a:effectLst>
            <a:softEdge rad="112500"/>
          </a:effectLst>
        </p:spPr>
      </p:pic>
    </p:spTree>
    <p:extLst>
      <p:ext uri="{BB962C8B-B14F-4D97-AF65-F5344CB8AC3E}">
        <p14:creationId xmlns:p14="http://schemas.microsoft.com/office/powerpoint/2010/main" val="41756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374128" y="536534"/>
            <a:ext cx="11064950" cy="5784931"/>
          </a:xfrm>
        </p:spPr>
        <p:txBody>
          <a:bodyPr vert="horz" lIns="91440" tIns="45720" rIns="91440" bIns="0" rtlCol="0" anchor="ctr">
            <a:noAutofit/>
          </a:bodyPr>
          <a:lstStyle/>
          <a:p>
            <a:pPr algn="ctr"/>
            <a:r>
              <a:rPr lang="en-US" sz="6000" b="1" dirty="0">
                <a:latin typeface="Arial Rounded MT Bold" panose="020F0704030504030204" pitchFamily="34" charset="0"/>
                <a:cs typeface="Calibri Light" panose="020F0302020204030204" pitchFamily="34" charset="0"/>
              </a:rPr>
              <a:t>Opening Hymn</a:t>
            </a:r>
            <a:br>
              <a:rPr lang="en-US" sz="6000" b="1" dirty="0">
                <a:latin typeface="Arial Rounded MT Bold" panose="020F0704030504030204" pitchFamily="34" charset="0"/>
                <a:cs typeface="Calibri Light" panose="020F0302020204030204" pitchFamily="34" charset="0"/>
              </a:rPr>
            </a:br>
            <a:br>
              <a:rPr lang="en-US" sz="6000" b="1" dirty="0">
                <a:latin typeface="Arial Rounded MT Bold" panose="020F0704030504030204" pitchFamily="34" charset="0"/>
                <a:cs typeface="Calibri Light" panose="020F0302020204030204" pitchFamily="34" charset="0"/>
              </a:rPr>
            </a:br>
            <a:r>
              <a:rPr lang="en-US" b="1" dirty="0">
                <a:latin typeface="Arial Rounded MT Bold" panose="020F0704030504030204" pitchFamily="34" charset="0"/>
                <a:cs typeface="Calibri Light" panose="020F0302020204030204" pitchFamily="34" charset="0"/>
              </a:rPr>
              <a:t>“I Am On The Battlefield For My Lord”</a:t>
            </a:r>
            <a:br>
              <a:rPr lang="en-US" b="1" dirty="0">
                <a:latin typeface="Arial Rounded MT Bold" panose="020F0704030504030204" pitchFamily="34" charset="0"/>
                <a:cs typeface="Calibri Light" panose="020F0302020204030204" pitchFamily="34" charset="0"/>
              </a:rPr>
            </a:br>
            <a:br>
              <a:rPr lang="en-US" sz="6000" b="1" dirty="0">
                <a:latin typeface="Arial Rounded MT Bold" panose="020F0704030504030204" pitchFamily="34" charset="0"/>
                <a:cs typeface="Calibri Light" panose="020F0302020204030204" pitchFamily="34" charset="0"/>
              </a:rPr>
            </a:br>
            <a:endParaRPr lang="en-US" sz="60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A1A8C3-61B5-A687-CB77-2DB3936F33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9BF7F1-261C-AD17-38D2-16C7799DAC56}"/>
              </a:ext>
            </a:extLst>
          </p:cNvPr>
          <p:cNvSpPr txBox="1"/>
          <p:nvPr/>
        </p:nvSpPr>
        <p:spPr>
          <a:xfrm>
            <a:off x="581722" y="925653"/>
            <a:ext cx="11028556" cy="4555093"/>
          </a:xfrm>
          <a:prstGeom prst="rect">
            <a:avLst/>
          </a:prstGeom>
          <a:noFill/>
        </p:spPr>
        <p:txBody>
          <a:bodyPr wrap="square">
            <a:spAutoFit/>
          </a:bodyPr>
          <a:lstStyle/>
          <a:p>
            <a:pPr algn="ctr"/>
            <a:r>
              <a:rPr lang="en-US" sz="5800" b="1" i="1" dirty="0">
                <a:solidFill>
                  <a:srgbClr val="FFFF00"/>
                </a:solidFill>
                <a:effectLst/>
                <a:latin typeface="NotoSansArabicOnly"/>
              </a:rPr>
              <a:t>Refrain:</a:t>
            </a:r>
            <a:r>
              <a:rPr lang="en-US" sz="5800" b="1" i="0" dirty="0">
                <a:effectLst/>
                <a:latin typeface="NotoSansArabicOnly"/>
              </a:rPr>
              <a:t>  I am on the battlefield for my Lord, I’m on the battlefield for my Lord; And I promised Him that I would serve Him till I die. </a:t>
            </a:r>
          </a:p>
          <a:p>
            <a:pPr algn="ctr"/>
            <a:r>
              <a:rPr lang="en-US" sz="5800" b="1" i="0" dirty="0">
                <a:effectLst/>
                <a:latin typeface="NotoSansArabicOnly"/>
              </a:rPr>
              <a:t>I am on the battlefield for my Lord</a:t>
            </a:r>
            <a:endParaRPr lang="en-GB" sz="5800" b="1" dirty="0"/>
          </a:p>
        </p:txBody>
      </p:sp>
    </p:spTree>
    <p:extLst>
      <p:ext uri="{BB962C8B-B14F-4D97-AF65-F5344CB8AC3E}">
        <p14:creationId xmlns:p14="http://schemas.microsoft.com/office/powerpoint/2010/main" val="318552754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895645-5B8E-7CA0-E4C3-FEA0E15CC8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EB1EE9-F15E-46A4-8249-69E9B89ABD3C}"/>
              </a:ext>
            </a:extLst>
          </p:cNvPr>
          <p:cNvSpPr txBox="1"/>
          <p:nvPr/>
        </p:nvSpPr>
        <p:spPr>
          <a:xfrm>
            <a:off x="581722" y="851226"/>
            <a:ext cx="11028556" cy="4524315"/>
          </a:xfrm>
          <a:prstGeom prst="rect">
            <a:avLst/>
          </a:prstGeom>
          <a:noFill/>
        </p:spPr>
        <p:txBody>
          <a:bodyPr wrap="square">
            <a:spAutoFit/>
          </a:bodyPr>
          <a:lstStyle/>
          <a:p>
            <a:pPr algn="ctr"/>
            <a:r>
              <a:rPr lang="en-US" sz="4800" b="1" i="0" dirty="0">
                <a:solidFill>
                  <a:srgbClr val="FFFF00"/>
                </a:solidFill>
                <a:effectLst/>
                <a:latin typeface="NotoSansArabicOnly"/>
              </a:rPr>
              <a:t>1)  </a:t>
            </a:r>
            <a:r>
              <a:rPr lang="en-US" sz="4800" b="1" i="0" dirty="0">
                <a:effectLst/>
                <a:latin typeface="NotoSansArabicOnly"/>
              </a:rPr>
              <a:t>I was alone and idle, </a:t>
            </a:r>
            <a:r>
              <a:rPr lang="en-US" sz="4800" b="1" dirty="0">
                <a:latin typeface="NotoSansArabicOnly"/>
              </a:rPr>
              <a:t>I was  a sinner too,</a:t>
            </a:r>
          </a:p>
          <a:p>
            <a:pPr algn="ctr"/>
            <a:r>
              <a:rPr lang="en-US" sz="4800" b="1" dirty="0">
                <a:latin typeface="NotoSansArabicOnly"/>
              </a:rPr>
              <a:t>I  heard a voice from heaven</a:t>
            </a:r>
          </a:p>
          <a:p>
            <a:pPr algn="ctr"/>
            <a:r>
              <a:rPr lang="en-US" sz="4800" b="1" dirty="0">
                <a:latin typeface="NotoSansArabicOnly"/>
              </a:rPr>
              <a:t>say there is work to do,</a:t>
            </a:r>
          </a:p>
          <a:p>
            <a:pPr algn="ctr"/>
            <a:r>
              <a:rPr lang="en-US" sz="4800" b="1" dirty="0">
                <a:latin typeface="NotoSansArabicOnly"/>
              </a:rPr>
              <a:t>I took the Master’s hand and I joined the Christian band, </a:t>
            </a:r>
          </a:p>
          <a:p>
            <a:pPr algn="ctr"/>
            <a:r>
              <a:rPr lang="en-US" sz="4800" b="1" dirty="0">
                <a:latin typeface="NotoSansArabicOnly"/>
              </a:rPr>
              <a:t>I’m on the battlefield for my Lord.  </a:t>
            </a:r>
            <a:r>
              <a:rPr lang="en-US" sz="4800" b="1" i="1" dirty="0">
                <a:solidFill>
                  <a:srgbClr val="FFFF00"/>
                </a:solidFill>
                <a:latin typeface="NotoSansArabicOnly"/>
              </a:rPr>
              <a:t>Refrain</a:t>
            </a:r>
            <a:endParaRPr lang="en-GB" sz="4800" b="1" i="1" dirty="0">
              <a:solidFill>
                <a:srgbClr val="FFFF00"/>
              </a:solidFill>
            </a:endParaRPr>
          </a:p>
        </p:txBody>
      </p:sp>
    </p:spTree>
    <p:extLst>
      <p:ext uri="{BB962C8B-B14F-4D97-AF65-F5344CB8AC3E}">
        <p14:creationId xmlns:p14="http://schemas.microsoft.com/office/powerpoint/2010/main" val="176043156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00D625-20DA-3D0E-100F-EF9B502236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4BA8F4C-2ADB-5C67-17EC-FC41E06353C8}"/>
              </a:ext>
            </a:extLst>
          </p:cNvPr>
          <p:cNvSpPr txBox="1"/>
          <p:nvPr/>
        </p:nvSpPr>
        <p:spPr>
          <a:xfrm>
            <a:off x="581722" y="925653"/>
            <a:ext cx="11028556" cy="4555093"/>
          </a:xfrm>
          <a:prstGeom prst="rect">
            <a:avLst/>
          </a:prstGeom>
          <a:noFill/>
        </p:spPr>
        <p:txBody>
          <a:bodyPr wrap="square">
            <a:spAutoFit/>
          </a:bodyPr>
          <a:lstStyle/>
          <a:p>
            <a:pPr algn="ctr"/>
            <a:r>
              <a:rPr lang="en-US" sz="5800" b="1" i="1" dirty="0">
                <a:solidFill>
                  <a:srgbClr val="FFFF00"/>
                </a:solidFill>
                <a:effectLst/>
                <a:latin typeface="NotoSansArabicOnly"/>
              </a:rPr>
              <a:t>Refrain:</a:t>
            </a:r>
            <a:r>
              <a:rPr lang="en-US" sz="5800" b="1" i="0" dirty="0">
                <a:effectLst/>
                <a:latin typeface="NotoSansArabicOnly"/>
              </a:rPr>
              <a:t>  I am on the battlefield for my Lord, I’m on the battlefield for my Lord; And I promised Him that I would serve Him till I die. </a:t>
            </a:r>
          </a:p>
          <a:p>
            <a:pPr algn="ctr"/>
            <a:r>
              <a:rPr lang="en-US" sz="5800" b="1" i="0" dirty="0">
                <a:effectLst/>
                <a:latin typeface="NotoSansArabicOnly"/>
              </a:rPr>
              <a:t>I am on the battlefield for my Lord</a:t>
            </a:r>
            <a:endParaRPr lang="en-GB" sz="5800" b="1" dirty="0"/>
          </a:p>
        </p:txBody>
      </p:sp>
    </p:spTree>
    <p:extLst>
      <p:ext uri="{BB962C8B-B14F-4D97-AF65-F5344CB8AC3E}">
        <p14:creationId xmlns:p14="http://schemas.microsoft.com/office/powerpoint/2010/main" val="228809779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2656B4-40E5-401C-8114-6BDF8DD431E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41160B-4DB4-67CE-4E3E-B112BA64278E}"/>
              </a:ext>
            </a:extLst>
          </p:cNvPr>
          <p:cNvSpPr txBox="1"/>
          <p:nvPr/>
        </p:nvSpPr>
        <p:spPr>
          <a:xfrm>
            <a:off x="459706" y="302359"/>
            <a:ext cx="11017405" cy="5801588"/>
          </a:xfrm>
          <a:prstGeom prst="rect">
            <a:avLst/>
          </a:prstGeom>
          <a:noFill/>
        </p:spPr>
        <p:txBody>
          <a:bodyPr wrap="square">
            <a:spAutoFit/>
          </a:bodyPr>
          <a:lstStyle/>
          <a:p>
            <a:pPr algn="ctr"/>
            <a:r>
              <a:rPr lang="en-US" sz="5300" b="1" i="0" dirty="0">
                <a:solidFill>
                  <a:srgbClr val="FFFF00"/>
                </a:solidFill>
                <a:effectLst/>
                <a:latin typeface="NotoSansArabicOnly"/>
              </a:rPr>
              <a:t>2)   </a:t>
            </a:r>
            <a:r>
              <a:rPr lang="en-US" sz="5300" b="1" i="0" dirty="0">
                <a:effectLst/>
                <a:latin typeface="NotoSansArabicOnly"/>
              </a:rPr>
              <a:t>I left my friends and kindred bound for the Promise Land,</a:t>
            </a:r>
          </a:p>
          <a:p>
            <a:pPr algn="ctr"/>
            <a:r>
              <a:rPr lang="en-US" sz="5300" b="1" dirty="0">
                <a:latin typeface="NotoSansArabicOnly"/>
              </a:rPr>
              <a:t>The grace of God upon me, the Bible in my hand, In distant lands I trod,</a:t>
            </a:r>
          </a:p>
          <a:p>
            <a:pPr algn="ctr"/>
            <a:r>
              <a:rPr lang="en-US" sz="5300" b="1" dirty="0">
                <a:latin typeface="NotoSansArabicOnly"/>
              </a:rPr>
              <a:t>crying, sinner, come to God,</a:t>
            </a:r>
          </a:p>
          <a:p>
            <a:pPr algn="ctr"/>
            <a:r>
              <a:rPr lang="en-US" sz="5300" b="1" dirty="0">
                <a:latin typeface="NotoSansArabicOnly"/>
              </a:rPr>
              <a:t>I’m on the battlefield for my Lord, </a:t>
            </a:r>
            <a:r>
              <a:rPr lang="en-US" sz="5300" i="1" dirty="0">
                <a:solidFill>
                  <a:srgbClr val="FFFF00"/>
                </a:solidFill>
                <a:latin typeface="NotoSansArabicOnly"/>
              </a:rPr>
              <a:t>Refrain</a:t>
            </a:r>
            <a:endParaRPr lang="en-GB" sz="5300" i="1" dirty="0">
              <a:solidFill>
                <a:srgbClr val="FFFF00"/>
              </a:solidFill>
            </a:endParaRPr>
          </a:p>
        </p:txBody>
      </p:sp>
    </p:spTree>
    <p:extLst>
      <p:ext uri="{BB962C8B-B14F-4D97-AF65-F5344CB8AC3E}">
        <p14:creationId xmlns:p14="http://schemas.microsoft.com/office/powerpoint/2010/main" val="256344218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538F6E-0E63-85A1-90BA-CD6B8B28E06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847342-BED3-1891-26ED-6096A7D0A70E}"/>
              </a:ext>
            </a:extLst>
          </p:cNvPr>
          <p:cNvSpPr txBox="1"/>
          <p:nvPr/>
        </p:nvSpPr>
        <p:spPr>
          <a:xfrm>
            <a:off x="524777" y="447189"/>
            <a:ext cx="11142445" cy="5170646"/>
          </a:xfrm>
          <a:prstGeom prst="rect">
            <a:avLst/>
          </a:prstGeom>
          <a:noFill/>
        </p:spPr>
        <p:txBody>
          <a:bodyPr wrap="square">
            <a:spAutoFit/>
          </a:bodyPr>
          <a:lstStyle/>
          <a:p>
            <a:pPr algn="ctr"/>
            <a:r>
              <a:rPr lang="en-US" sz="5500" b="1" i="0" dirty="0">
                <a:effectLst/>
                <a:latin typeface="NotoSansArabicOnly"/>
              </a:rPr>
              <a:t>I am on the battlefield for my Lord, I’m on the battlefield for my Lord; And I promised Him that I would serve </a:t>
            </a:r>
          </a:p>
          <a:p>
            <a:pPr algn="ctr"/>
            <a:r>
              <a:rPr lang="en-US" sz="5500" b="1" i="0" dirty="0">
                <a:effectLst/>
                <a:latin typeface="NotoSansArabicOnly"/>
              </a:rPr>
              <a:t>Him till I die. </a:t>
            </a:r>
          </a:p>
          <a:p>
            <a:pPr algn="ctr"/>
            <a:r>
              <a:rPr lang="en-US" sz="5500" b="1" i="0" dirty="0">
                <a:effectLst/>
                <a:latin typeface="NotoSansArabicOnly"/>
              </a:rPr>
              <a:t>I am on the battlefield for my Lord</a:t>
            </a:r>
            <a:endParaRPr lang="en-GB" sz="5500" b="1" dirty="0"/>
          </a:p>
        </p:txBody>
      </p:sp>
    </p:spTree>
    <p:extLst>
      <p:ext uri="{BB962C8B-B14F-4D97-AF65-F5344CB8AC3E}">
        <p14:creationId xmlns:p14="http://schemas.microsoft.com/office/powerpoint/2010/main" val="43031829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7A96A8-C03A-D60D-2526-2B85B9EC4B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3E8148-0AE8-9DFE-0404-DD8376DA3D70}"/>
              </a:ext>
            </a:extLst>
          </p:cNvPr>
          <p:cNvSpPr txBox="1"/>
          <p:nvPr/>
        </p:nvSpPr>
        <p:spPr>
          <a:xfrm>
            <a:off x="525966" y="240804"/>
            <a:ext cx="11140068" cy="6247864"/>
          </a:xfrm>
          <a:prstGeom prst="rect">
            <a:avLst/>
          </a:prstGeom>
          <a:noFill/>
        </p:spPr>
        <p:txBody>
          <a:bodyPr wrap="square">
            <a:spAutoFit/>
          </a:bodyPr>
          <a:lstStyle/>
          <a:p>
            <a:pPr algn="ctr"/>
            <a:r>
              <a:rPr lang="en-US" sz="5000" b="1" dirty="0">
                <a:solidFill>
                  <a:srgbClr val="FFFF00"/>
                </a:solidFill>
                <a:latin typeface="NotoSansArabicOnly"/>
              </a:rPr>
              <a:t>3)  </a:t>
            </a:r>
            <a:r>
              <a:rPr lang="en-US" sz="5000" b="1" dirty="0">
                <a:latin typeface="NotoSansArabicOnly"/>
              </a:rPr>
              <a:t>Now when I met my Savior, I met Him with a smile,</a:t>
            </a:r>
          </a:p>
          <a:p>
            <a:pPr algn="ctr"/>
            <a:r>
              <a:rPr lang="en-US" sz="5000" b="1" dirty="0">
                <a:latin typeface="NotoSansArabicOnly"/>
              </a:rPr>
              <a:t>He healed my wounded spirit, and owned me as His child,</a:t>
            </a:r>
          </a:p>
          <a:p>
            <a:pPr algn="ctr"/>
            <a:r>
              <a:rPr lang="en-US" sz="5000" b="1" dirty="0">
                <a:latin typeface="NotoSansArabicOnly"/>
              </a:rPr>
              <a:t>Around the throne of grace, He appoints my soul a place</a:t>
            </a:r>
          </a:p>
          <a:p>
            <a:pPr algn="ctr"/>
            <a:r>
              <a:rPr lang="en-US" sz="5000" b="1" dirty="0">
                <a:latin typeface="NotoSansArabicOnly"/>
              </a:rPr>
              <a:t>I’m on the battlefield for my Lord. </a:t>
            </a:r>
            <a:r>
              <a:rPr lang="en-US" sz="5000" b="1" i="1" dirty="0">
                <a:solidFill>
                  <a:srgbClr val="FFFF00"/>
                </a:solidFill>
                <a:latin typeface="NotoSansArabicOnly"/>
              </a:rPr>
              <a:t>Refrain.</a:t>
            </a:r>
            <a:endParaRPr lang="en-GB" sz="5000" b="1" i="1" dirty="0">
              <a:solidFill>
                <a:srgbClr val="FFFF00"/>
              </a:solidFill>
            </a:endParaRPr>
          </a:p>
        </p:txBody>
      </p:sp>
    </p:spTree>
    <p:extLst>
      <p:ext uri="{BB962C8B-B14F-4D97-AF65-F5344CB8AC3E}">
        <p14:creationId xmlns:p14="http://schemas.microsoft.com/office/powerpoint/2010/main" val="347569739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0DBB58-92C3-F4FD-A801-5FB16CC66E8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FCEBDC-ADB0-9DA9-2D72-3D4C91B4D783}"/>
              </a:ext>
            </a:extLst>
          </p:cNvPr>
          <p:cNvSpPr txBox="1"/>
          <p:nvPr/>
        </p:nvSpPr>
        <p:spPr>
          <a:xfrm>
            <a:off x="581722" y="925653"/>
            <a:ext cx="11028556" cy="4555093"/>
          </a:xfrm>
          <a:prstGeom prst="rect">
            <a:avLst/>
          </a:prstGeom>
          <a:noFill/>
        </p:spPr>
        <p:txBody>
          <a:bodyPr wrap="square">
            <a:spAutoFit/>
          </a:bodyPr>
          <a:lstStyle/>
          <a:p>
            <a:pPr algn="ctr"/>
            <a:r>
              <a:rPr lang="en-US" sz="5800" b="1" i="0" dirty="0">
                <a:effectLst/>
                <a:latin typeface="NotoSansArabicOnly"/>
              </a:rPr>
              <a:t>I am on the battlefield for my Lord, I’m on the battlefield for my Lord; And I promised Him that I would serve Him till I die. </a:t>
            </a:r>
          </a:p>
          <a:p>
            <a:pPr algn="ctr"/>
            <a:r>
              <a:rPr lang="en-US" sz="5800" b="1" i="0" dirty="0">
                <a:effectLst/>
                <a:latin typeface="NotoSansArabicOnly"/>
              </a:rPr>
              <a:t>I am on the battlefield for my Lord</a:t>
            </a:r>
            <a:endParaRPr lang="en-GB" sz="5800" b="1" dirty="0"/>
          </a:p>
        </p:txBody>
      </p:sp>
    </p:spTree>
    <p:extLst>
      <p:ext uri="{BB962C8B-B14F-4D97-AF65-F5344CB8AC3E}">
        <p14:creationId xmlns:p14="http://schemas.microsoft.com/office/powerpoint/2010/main" val="196914524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769434" y="1744892"/>
            <a:ext cx="10950498" cy="4031873"/>
          </a:xfrm>
          <a:prstGeom prst="rect">
            <a:avLst/>
          </a:prstGeom>
        </p:spPr>
        <p:txBody>
          <a:bodyPr wrap="square">
            <a:spAutoFit/>
          </a:bodyPr>
          <a:lstStyle/>
          <a:p>
            <a:pPr algn="ctr"/>
            <a:r>
              <a:rPr lang="en-US" sz="8800" b="1" dirty="0">
                <a:effectLst>
                  <a:outerShdw blurRad="38100" dist="38100" dir="2700000" algn="tl">
                    <a:srgbClr val="000000">
                      <a:alpha val="43137"/>
                    </a:srgbClr>
                  </a:outerShdw>
                </a:effectLst>
                <a:ea typeface="Times New Roman" panose="02020603050405020304" pitchFamily="18" charset="0"/>
              </a:rPr>
              <a:t>Morning Prayer</a:t>
            </a:r>
          </a:p>
          <a:p>
            <a:pPr algn="ctr"/>
            <a:r>
              <a:rPr lang="en-US" sz="8800" b="1" dirty="0">
                <a:effectLst>
                  <a:outerShdw blurRad="38100" dist="38100" dir="2700000" algn="tl">
                    <a:srgbClr val="000000">
                      <a:alpha val="43137"/>
                    </a:srgbClr>
                  </a:outerShdw>
                </a:effectLst>
                <a:ea typeface="Times New Roman" panose="02020603050405020304" pitchFamily="18" charset="0"/>
                <a:sym typeface="Wingdings" panose="05000000000000000000" pitchFamily="2" charset="2"/>
              </a:rPr>
              <a:t></a:t>
            </a:r>
            <a:endParaRPr lang="en-US" sz="8800" b="1" dirty="0">
              <a:effectLst>
                <a:outerShdw blurRad="38100" dist="38100" dir="2700000" algn="tl">
                  <a:srgbClr val="000000">
                    <a:alpha val="43137"/>
                  </a:srgbClr>
                </a:outerShdw>
              </a:effectLst>
              <a:ea typeface="Times New Roman" panose="02020603050405020304" pitchFamily="18" charset="0"/>
            </a:endParaRPr>
          </a:p>
          <a:p>
            <a:pPr algn="ctr"/>
            <a:r>
              <a:rPr lang="en-US" sz="8000" b="1" dirty="0">
                <a:effectLst>
                  <a:outerShdw blurRad="38100" dist="38100" dir="2700000" algn="tl">
                    <a:srgbClr val="000000">
                      <a:alpha val="43137"/>
                    </a:srgbClr>
                  </a:outerShdw>
                </a:effectLst>
                <a:ea typeface="Times New Roman" panose="02020603050405020304" pitchFamily="18" charset="0"/>
              </a:rPr>
              <a:t>Sis. Easter LaRoche</a:t>
            </a:r>
            <a:endParaRPr lang="en-US" sz="8000" dirty="0">
              <a:effectLst>
                <a:outerShdw blurRad="38100" dist="38100" dir="2700000" algn="tl">
                  <a:srgbClr val="000000">
                    <a:alpha val="43137"/>
                  </a:srgbClr>
                </a:outerShdw>
              </a:effectLst>
              <a:ea typeface="Times New Roman" panose="02020603050405020304" pitchFamily="18" charset="0"/>
            </a:endParaRPr>
          </a:p>
        </p:txBody>
      </p:sp>
      <p:pic>
        <p:nvPicPr>
          <p:cNvPr id="3" name="Picture 2">
            <a:extLst>
              <a:ext uri="{FF2B5EF4-FFF2-40B4-BE49-F238E27FC236}">
                <a16:creationId xmlns:a16="http://schemas.microsoft.com/office/drawing/2014/main" id="{0FB02277-385B-1722-8072-CC4193E12900}"/>
              </a:ext>
            </a:extLst>
          </p:cNvPr>
          <p:cNvPicPr>
            <a:picLocks noChangeAspect="1"/>
          </p:cNvPicPr>
          <p:nvPr/>
        </p:nvPicPr>
        <p:blipFill>
          <a:blip r:embed="rId3"/>
          <a:stretch>
            <a:fillRect/>
          </a:stretch>
        </p:blipFill>
        <p:spPr>
          <a:xfrm rot="5400000">
            <a:off x="11371925" y="6037926"/>
            <a:ext cx="720496" cy="919655"/>
          </a:xfrm>
          <a:prstGeom prst="rect">
            <a:avLst/>
          </a:prstGeom>
        </p:spPr>
      </p:pic>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A0CEDE-B976-7624-0026-8DA9DD77D4F1}"/>
              </a:ext>
            </a:extLst>
          </p:cNvPr>
          <p:cNvSpPr txBox="1">
            <a:spLocks/>
          </p:cNvSpPr>
          <p:nvPr/>
        </p:nvSpPr>
        <p:spPr>
          <a:xfrm>
            <a:off x="914812" y="1103761"/>
            <a:ext cx="10596795" cy="3770988"/>
          </a:xfrm>
          <a:prstGeom prst="rect">
            <a:avLst/>
          </a:prstGeom>
        </p:spPr>
        <p:txBody>
          <a:bodyPr vert="horz" lIns="91440" tIns="45720" rIns="91440" bIns="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a:latin typeface="Arial Rounded MT Bold" panose="020F0704030504030204" pitchFamily="34" charset="0"/>
                <a:cs typeface="Calibri Light" panose="020F0302020204030204" pitchFamily="34" charset="0"/>
              </a:rPr>
              <a:t>Response</a:t>
            </a: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sym typeface="Wingdings" panose="05000000000000000000" pitchFamily="2" charset="2"/>
              </a:rPr>
              <a:t></a:t>
            </a: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a:t>
            </a:r>
          </a:p>
          <a:p>
            <a:pPr algn="ctr"/>
            <a:r>
              <a:rPr lang="en-US" sz="7200" b="1" dirty="0">
                <a:latin typeface="Arial Rounded MT Bold" panose="020F0704030504030204" pitchFamily="34" charset="0"/>
                <a:cs typeface="Calibri Light" panose="020F0302020204030204" pitchFamily="34" charset="0"/>
              </a:rPr>
              <a:t>Male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7DA237-4772-B46A-7F65-DF5A1EA8012C}"/>
              </a:ext>
            </a:extLst>
          </p:cNvPr>
          <p:cNvSpPr txBox="1"/>
          <p:nvPr/>
        </p:nvSpPr>
        <p:spPr>
          <a:xfrm>
            <a:off x="4509370" y="2705725"/>
            <a:ext cx="6730410" cy="1446550"/>
          </a:xfrm>
          <a:prstGeom prst="rect">
            <a:avLst/>
          </a:prstGeom>
          <a:noFill/>
        </p:spPr>
        <p:txBody>
          <a:bodyPr wrap="square" rtlCol="0">
            <a:spAutoFit/>
          </a:bodyPr>
          <a:lstStyle/>
          <a:p>
            <a:r>
              <a:rPr lang="en-US" sz="8800" b="1" dirty="0">
                <a:solidFill>
                  <a:schemeClr val="bg1"/>
                </a:solidFill>
                <a:effectLst>
                  <a:outerShdw blurRad="38100" dist="38100" dir="2700000" algn="tl">
                    <a:srgbClr val="000000">
                      <a:alpha val="43137"/>
                    </a:srgbClr>
                  </a:outerShdw>
                </a:effectLst>
                <a:latin typeface="Bahnschrift" panose="020B0502040204020203" pitchFamily="34" charset="0"/>
              </a:rPr>
              <a:t>Processional</a:t>
            </a:r>
            <a:endParaRPr lang="en-GB" sz="88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6" name="Picture 5">
            <a:extLst>
              <a:ext uri="{FF2B5EF4-FFF2-40B4-BE49-F238E27FC236}">
                <a16:creationId xmlns:a16="http://schemas.microsoft.com/office/drawing/2014/main" id="{32B2FFB8-9618-968F-B0F6-DEDE47FC86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1207" y="942628"/>
            <a:ext cx="3858163" cy="4972744"/>
          </a:xfrm>
          <a:prstGeom prst="ellipse">
            <a:avLst/>
          </a:prstGeom>
          <a:ln>
            <a:noFill/>
          </a:ln>
          <a:effectLst>
            <a:softEdge rad="112500"/>
          </a:effectLst>
        </p:spPr>
      </p:pic>
    </p:spTree>
    <p:extLst>
      <p:ext uri="{BB962C8B-B14F-4D97-AF65-F5344CB8AC3E}">
        <p14:creationId xmlns:p14="http://schemas.microsoft.com/office/powerpoint/2010/main" val="1487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2217853" y="2254103"/>
            <a:ext cx="8308380" cy="2923953"/>
          </a:xfrm>
        </p:spPr>
        <p:txBody>
          <a:bodyPr vert="horz" lIns="91440" tIns="45720" rIns="91440" bIns="45720" rtlCol="0" anchor="b">
            <a:normAutofit fontScale="90000"/>
          </a:bodyPr>
          <a:lstStyle/>
          <a:p>
            <a:pPr algn="ctr"/>
            <a:r>
              <a:rPr lang="en-US" sz="16700" b="1" dirty="0">
                <a:solidFill>
                  <a:schemeClr val="bg1"/>
                </a:solidFill>
                <a:latin typeface="Bahnschrift SemiBold" panose="020B0502040204020203" pitchFamily="34" charset="0"/>
                <a:cs typeface="Calibri" panose="020F0502020204030204" pitchFamily="34" charset="0"/>
              </a:rPr>
              <a:t>A</a:t>
            </a:r>
            <a:r>
              <a:rPr lang="en-US" sz="8800" b="1" dirty="0">
                <a:solidFill>
                  <a:schemeClr val="bg1"/>
                </a:solidFill>
                <a:latin typeface="Bahnschrift SemiBold" panose="020B0502040204020203" pitchFamily="34" charset="0"/>
                <a:cs typeface="Calibri" panose="020F0502020204030204" pitchFamily="34" charset="0"/>
              </a:rPr>
              <a:t>ffirmation </a:t>
            </a:r>
            <a:br>
              <a:rPr lang="en-US" sz="8800" b="1" dirty="0">
                <a:solidFill>
                  <a:schemeClr val="bg1"/>
                </a:solidFill>
                <a:latin typeface="Bahnschrift SemiBold" panose="020B0502040204020203" pitchFamily="34" charset="0"/>
                <a:cs typeface="Calibri" panose="020F0502020204030204" pitchFamily="34" charset="0"/>
              </a:rPr>
            </a:br>
            <a:r>
              <a:rPr lang="en-US" sz="8800" b="1" dirty="0">
                <a:solidFill>
                  <a:schemeClr val="bg1"/>
                </a:solidFill>
                <a:latin typeface="Bahnschrift SemiBold" panose="020B0502040204020203" pitchFamily="34" charset="0"/>
                <a:cs typeface="Calibri" panose="020F0502020204030204" pitchFamily="34" charset="0"/>
              </a:rPr>
              <a:t>of</a:t>
            </a:r>
          </a:p>
        </p:txBody>
      </p:sp>
      <p:sp>
        <p:nvSpPr>
          <p:cNvPr id="2" name="TextBox 1">
            <a:extLst>
              <a:ext uri="{FF2B5EF4-FFF2-40B4-BE49-F238E27FC236}">
                <a16:creationId xmlns:a16="http://schemas.microsoft.com/office/drawing/2014/main" id="{0F62BBAA-5F6B-305F-8908-76ED11950D87}"/>
              </a:ext>
            </a:extLst>
          </p:cNvPr>
          <p:cNvSpPr txBox="1"/>
          <p:nvPr/>
        </p:nvSpPr>
        <p:spPr>
          <a:xfrm>
            <a:off x="8080745" y="6198797"/>
            <a:ext cx="3813544" cy="584775"/>
          </a:xfrm>
          <a:prstGeom prst="rect">
            <a:avLst/>
          </a:prstGeom>
          <a:noFill/>
        </p:spPr>
        <p:txBody>
          <a:bodyPr wrap="square" rtlCol="0">
            <a:spAutoFit/>
          </a:bodyPr>
          <a:lstStyle/>
          <a:p>
            <a:pPr algn="r"/>
            <a:r>
              <a:rPr lang="en-US" sz="3200" b="1" i="1" dirty="0">
                <a:solidFill>
                  <a:schemeClr val="bg1"/>
                </a:solidFill>
                <a:effectLst>
                  <a:outerShdw blurRad="38100" dist="38100" dir="2700000" algn="tl">
                    <a:srgbClr val="000000">
                      <a:alpha val="43137"/>
                    </a:srgbClr>
                  </a:outerShdw>
                </a:effectLst>
              </a:rPr>
              <a:t>The Apostles’ Creed</a:t>
            </a:r>
            <a:endParaRPr lang="en-GB" sz="3200" b="1" i="1" dirty="0">
              <a:solidFill>
                <a:schemeClr val="bg1"/>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0481D5D8-72B7-F303-859E-802559A1BE0E}"/>
              </a:ext>
            </a:extLst>
          </p:cNvPr>
          <p:cNvSpPr txBox="1"/>
          <p:nvPr/>
        </p:nvSpPr>
        <p:spPr>
          <a:xfrm>
            <a:off x="8887047" y="350874"/>
            <a:ext cx="2200940" cy="1107996"/>
          </a:xfrm>
          <a:prstGeom prst="rect">
            <a:avLst/>
          </a:prstGeom>
          <a:noFill/>
        </p:spPr>
        <p:txBody>
          <a:bodyPr wrap="square" rtlCol="0">
            <a:spAutoFit/>
          </a:bodyPr>
          <a:lstStyle/>
          <a:p>
            <a:r>
              <a:rPr lang="en-US" sz="6600" b="1" i="1" dirty="0">
                <a:solidFill>
                  <a:schemeClr val="bg1"/>
                </a:solidFill>
              </a:rPr>
              <a:t>#881</a:t>
            </a:r>
            <a:endParaRPr lang="en-GB" sz="6600" b="1" i="1" dirty="0">
              <a:solidFill>
                <a:schemeClr val="bg1"/>
              </a:solidFill>
            </a:endParaRP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3743863" y="726106"/>
            <a:ext cx="8315865" cy="4871545"/>
          </a:xfrm>
        </p:spPr>
        <p:txBody>
          <a:bodyPr>
            <a:noAutofit/>
          </a:bodyPr>
          <a:lstStyle/>
          <a:p>
            <a:r>
              <a:rPr lang="en-US" sz="7200" b="1" dirty="0">
                <a:solidFill>
                  <a:schemeClr val="bg1"/>
                </a:solidFill>
                <a:latin typeface="Bahnschrift SemiBold" panose="020B0502040204020203" pitchFamily="34" charset="0"/>
              </a:rPr>
              <a:t>I believe in God the Father Almighty. The maker of heaven and earth;</a:t>
            </a:r>
          </a:p>
        </p:txBody>
      </p:sp>
    </p:spTree>
    <p:extLst>
      <p:ext uri="{BB962C8B-B14F-4D97-AF65-F5344CB8AC3E}">
        <p14:creationId xmlns:p14="http://schemas.microsoft.com/office/powerpoint/2010/main" val="2087781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4106174" y="612844"/>
            <a:ext cx="7639649" cy="5632311"/>
          </a:xfrm>
          <a:prstGeom prst="rect">
            <a:avLst/>
          </a:prstGeom>
        </p:spPr>
        <p:txBody>
          <a:bodyPr wrap="square">
            <a:spAutoFit/>
          </a:bodyPr>
          <a:lstStyle/>
          <a:p>
            <a:pPr algn="ctr"/>
            <a:r>
              <a:rPr lang="en-US" sz="6000" b="1" dirty="0">
                <a:solidFill>
                  <a:schemeClr val="bg1"/>
                </a:solidFill>
                <a:effectLst>
                  <a:outerShdw blurRad="38100" dist="38100" dir="2700000" algn="tl">
                    <a:srgbClr val="000000">
                      <a:alpha val="43137"/>
                    </a:srgbClr>
                  </a:outerShdw>
                </a:effectLst>
                <a:latin typeface="Bahnschrift SemiBold" panose="020B0502040204020203" pitchFamily="34" charset="0"/>
              </a:rPr>
              <a:t>and in Jesus Christ his only Son our Lord: who was conceived by the Holy Spirit, born of the Virgin Mary,</a:t>
            </a:r>
          </a:p>
        </p:txBody>
      </p:sp>
    </p:spTree>
    <p:extLst>
      <p:ext uri="{BB962C8B-B14F-4D97-AF65-F5344CB8AC3E}">
        <p14:creationId xmlns:p14="http://schemas.microsoft.com/office/powerpoint/2010/main" val="986095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5486400" y="1422060"/>
            <a:ext cx="6359550" cy="4564672"/>
          </a:xfrm>
        </p:spPr>
        <p:txBody>
          <a:bodyPr>
            <a:noAutofit/>
          </a:bodyPr>
          <a:lstStyle/>
          <a:p>
            <a:r>
              <a:rPr lang="en-US" sz="6000" b="1" dirty="0">
                <a:solidFill>
                  <a:schemeClr val="bg1"/>
                </a:solidFill>
                <a:latin typeface="Bahnschrift SemiBold" panose="020B0502040204020203" pitchFamily="34" charset="0"/>
              </a:rPr>
              <a:t>suffered under Pontius Pilate, was crucified, dead, and buried;</a:t>
            </a:r>
          </a:p>
        </p:txBody>
      </p:sp>
    </p:spTree>
    <p:extLst>
      <p:ext uri="{BB962C8B-B14F-4D97-AF65-F5344CB8AC3E}">
        <p14:creationId xmlns:p14="http://schemas.microsoft.com/office/powerpoint/2010/main" val="2215508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5331124" y="1053095"/>
            <a:ext cx="6501975" cy="5170646"/>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rPr>
              <a:t>the third day he rose from the dead; he ascended into heaven,</a:t>
            </a:r>
            <a:endParaRPr lang="en-US" sz="66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1820570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5037827" y="68606"/>
            <a:ext cx="6728602" cy="6720787"/>
          </a:xfrm>
        </p:spPr>
        <p:txBody>
          <a:bodyPr>
            <a:noAutofit/>
          </a:bodyPr>
          <a:lstStyle/>
          <a:p>
            <a:r>
              <a:rPr lang="en-US" sz="6000" b="1" dirty="0">
                <a:solidFill>
                  <a:schemeClr val="bg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5727939" y="197888"/>
            <a:ext cx="6156091" cy="5883215"/>
          </a:xfrm>
        </p:spPr>
        <p:txBody>
          <a:bodyPr>
            <a:noAutofit/>
          </a:bodyPr>
          <a:lstStyle/>
          <a:p>
            <a:r>
              <a:rPr lang="en-US" sz="5400" b="1" dirty="0">
                <a:solidFill>
                  <a:schemeClr val="bg1"/>
                </a:solidFill>
                <a:latin typeface="Bahnschrift SemiBold" panose="020B0502040204020203" pitchFamily="34" charset="0"/>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41249" y="6018029"/>
            <a:ext cx="4785504"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Church Universal</a:t>
            </a:r>
          </a:p>
        </p:txBody>
      </p:sp>
    </p:spTree>
    <p:extLst>
      <p:ext uri="{BB962C8B-B14F-4D97-AF65-F5344CB8AC3E}">
        <p14:creationId xmlns:p14="http://schemas.microsoft.com/office/powerpoint/2010/main" val="170146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5351347" y="843677"/>
            <a:ext cx="6702630" cy="5170646"/>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rPr>
              <a:t>the resurrection of the body, and the life everlasting. Amen.</a:t>
            </a:r>
            <a:endParaRPr lang="en-US" sz="66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322829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208567" y="2123637"/>
            <a:ext cx="9429749" cy="3416320"/>
          </a:xfrm>
          <a:prstGeom prst="rect">
            <a:avLst/>
          </a:prstGeom>
        </p:spPr>
        <p:txBody>
          <a:bodyPr wrap="square">
            <a:spAutoFit/>
          </a:bodyPr>
          <a:lstStyle/>
          <a:p>
            <a:pPr algn="ctr"/>
            <a:r>
              <a:rPr lang="en-US" sz="7200" b="1" dirty="0">
                <a:solidFill>
                  <a:schemeClr val="bg1"/>
                </a:solidFill>
              </a:rPr>
              <a:t>Glory be to the Father, and to the Son and to the Holy Ghost,</a:t>
            </a:r>
            <a:endParaRPr lang="en-US" sz="7200" dirty="0">
              <a:solidFill>
                <a:schemeClr val="bg1"/>
              </a:solidFill>
            </a:endParaRPr>
          </a:p>
        </p:txBody>
      </p:sp>
      <p:sp>
        <p:nvSpPr>
          <p:cNvPr id="2" name="TextBox 1">
            <a:extLst>
              <a:ext uri="{FF2B5EF4-FFF2-40B4-BE49-F238E27FC236}">
                <a16:creationId xmlns:a16="http://schemas.microsoft.com/office/drawing/2014/main" id="{D99BF9D7-31C6-7D41-0082-213471565294}"/>
              </a:ext>
            </a:extLst>
          </p:cNvPr>
          <p:cNvSpPr txBox="1"/>
          <p:nvPr/>
        </p:nvSpPr>
        <p:spPr>
          <a:xfrm>
            <a:off x="380244" y="363833"/>
            <a:ext cx="5074258" cy="830997"/>
          </a:xfrm>
          <a:prstGeom prst="rect">
            <a:avLst/>
          </a:prstGeom>
          <a:noFill/>
        </p:spPr>
        <p:txBody>
          <a:bodyPr wrap="square" rtlCol="0">
            <a:spAutoFit/>
          </a:bodyPr>
          <a:lstStyle/>
          <a:p>
            <a:r>
              <a:rPr lang="en-US" sz="4800" b="1" i="1" dirty="0">
                <a:solidFill>
                  <a:schemeClr val="bg1"/>
                </a:solidFill>
                <a:effectLst>
                  <a:outerShdw blurRad="38100" dist="38100" dir="2700000" algn="tl">
                    <a:srgbClr val="000000">
                      <a:alpha val="43137"/>
                    </a:srgbClr>
                  </a:outerShdw>
                </a:effectLst>
              </a:rPr>
              <a:t>Gloria Patri, #71</a:t>
            </a:r>
            <a:endParaRPr lang="en-GB" sz="4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108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317205" y="1619284"/>
            <a:ext cx="11557590" cy="4154984"/>
          </a:xfrm>
          <a:prstGeom prst="rect">
            <a:avLst/>
          </a:prstGeom>
          <a:noFill/>
        </p:spPr>
        <p:txBody>
          <a:bodyPr wrap="square">
            <a:spAutoFit/>
          </a:bodyPr>
          <a:lstStyle/>
          <a:p>
            <a:pPr algn="ctr"/>
            <a:r>
              <a:rPr lang="en-US" sz="6600" b="1" dirty="0">
                <a:solidFill>
                  <a:schemeClr val="bg1"/>
                </a:solidFill>
              </a:rPr>
              <a:t>as it was in the beginning, is now, and ever shall be, world with-out end.  </a:t>
            </a:r>
          </a:p>
          <a:p>
            <a:pPr algn="ctr"/>
            <a:r>
              <a:rPr lang="en-US" sz="6600" b="1" dirty="0">
                <a:solidFill>
                  <a:schemeClr val="bg1"/>
                </a:solidFill>
              </a:rPr>
              <a:t>A-men.  A-men</a:t>
            </a:r>
            <a:endParaRPr lang="en-US" sz="6600" dirty="0">
              <a:solidFill>
                <a:schemeClr val="bg1"/>
              </a:solidFill>
            </a:endParaRPr>
          </a:p>
        </p:txBody>
      </p:sp>
    </p:spTree>
    <p:extLst>
      <p:ext uri="{BB962C8B-B14F-4D97-AF65-F5344CB8AC3E}">
        <p14:creationId xmlns:p14="http://schemas.microsoft.com/office/powerpoint/2010/main" val="2939070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3659067" y="4226390"/>
            <a:ext cx="7740502" cy="1107996"/>
          </a:xfrm>
          <a:prstGeom prst="rect">
            <a:avLst/>
          </a:prstGeom>
          <a:noFill/>
        </p:spPr>
        <p:txBody>
          <a:bodyPr wrap="square" rtlCol="0">
            <a:spAutoFit/>
          </a:bodyPr>
          <a:lstStyle/>
          <a:p>
            <a:r>
              <a:rPr lang="en-US" sz="6600" b="1" dirty="0">
                <a:latin typeface="Bahnschrift" panose="020B0502040204020203" pitchFamily="34" charset="0"/>
                <a:cs typeface="Adobe Devanagari" panose="02040503050201020203" pitchFamily="18" charset="0"/>
              </a:rPr>
              <a:t>Lighting of  Candles      </a:t>
            </a:r>
          </a:p>
        </p:txBody>
      </p:sp>
      <p:pic>
        <p:nvPicPr>
          <p:cNvPr id="3" name="Picture 2">
            <a:extLst>
              <a:ext uri="{FF2B5EF4-FFF2-40B4-BE49-F238E27FC236}">
                <a16:creationId xmlns:a16="http://schemas.microsoft.com/office/drawing/2014/main" id="{057A5CAA-5131-5378-9B8F-137B8445AD6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1436142" y="1409213"/>
            <a:ext cx="2957300" cy="2444793"/>
          </a:xfrm>
          <a:prstGeom prst="ellipse">
            <a:avLst/>
          </a:prstGeom>
          <a:ln>
            <a:noFill/>
          </a:ln>
          <a:effectLst>
            <a:softEdge rad="112500"/>
          </a:effectLst>
        </p:spPr>
      </p:pic>
    </p:spTree>
    <p:extLst>
      <p:ext uri="{BB962C8B-B14F-4D97-AF65-F5344CB8AC3E}">
        <p14:creationId xmlns:p14="http://schemas.microsoft.com/office/powerpoint/2010/main" val="81249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89B0-4903-AE10-1E0A-D4ED4036BF06}"/>
              </a:ext>
            </a:extLst>
          </p:cNvPr>
          <p:cNvSpPr>
            <a:spLocks noGrp="1"/>
          </p:cNvSpPr>
          <p:nvPr>
            <p:ph type="title"/>
          </p:nvPr>
        </p:nvSpPr>
        <p:spPr>
          <a:xfrm>
            <a:off x="760576" y="5844988"/>
            <a:ext cx="9865660" cy="1013012"/>
          </a:xfrm>
        </p:spPr>
        <p:txBody>
          <a:bodyPr>
            <a:normAutofit fontScale="90000"/>
          </a:bodyPr>
          <a:lstStyle/>
          <a:p>
            <a:pPr algn="ctr"/>
            <a:r>
              <a:rPr lang="en-US" sz="5400" b="1" dirty="0">
                <a:effectLst>
                  <a:outerShdw blurRad="38100" dist="38100" dir="2700000" algn="tl">
                    <a:srgbClr val="000000">
                      <a:alpha val="43137"/>
                    </a:srgbClr>
                  </a:outerShdw>
                </a:effectLst>
                <a:latin typeface="Arial Narrow" panose="020B0606020202030204" pitchFamily="34" charset="0"/>
              </a:rPr>
              <a:t>Parish Notices/Recognition of Visitors</a:t>
            </a:r>
          </a:p>
        </p:txBody>
      </p:sp>
    </p:spTree>
    <p:extLst>
      <p:ext uri="{BB962C8B-B14F-4D97-AF65-F5344CB8AC3E}">
        <p14:creationId xmlns:p14="http://schemas.microsoft.com/office/powerpoint/2010/main" val="1925791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The Offering </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(It’s Giving Time)</a:t>
            </a:r>
            <a:br>
              <a:rPr lang="en-US" sz="6600" b="1" dirty="0">
                <a:solidFill>
                  <a:schemeClr val="bg1"/>
                </a:solidFill>
                <a:latin typeface="Bookman Old Style" panose="02050604050505020204" pitchFamily="18" charset="0"/>
              </a:rPr>
            </a:br>
            <a:br>
              <a:rPr lang="en-US" sz="6600" b="1" dirty="0">
                <a:solidFill>
                  <a:schemeClr val="bg1"/>
                </a:solidFill>
                <a:latin typeface="Bookman Old Style" panose="02050604050505020204" pitchFamily="18" charset="0"/>
              </a:rPr>
            </a:br>
            <a:r>
              <a:rPr lang="en-US" b="1" dirty="0">
                <a:solidFill>
                  <a:schemeClr val="bg1"/>
                </a:solidFill>
                <a:latin typeface="Bookman Old Style" panose="02050604050505020204" pitchFamily="18" charset="0"/>
              </a:rPr>
              <a:t>“Praise God, from whom all blessings flow; praise him, all creatures here below; praise him above, ye heavenly host; praise Father Son, and Holy Ghost, Amen”</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3577E6-578E-DD48-847C-05AC316E288D}"/>
              </a:ext>
            </a:extLst>
          </p:cNvPr>
          <p:cNvSpPr txBox="1">
            <a:spLocks/>
          </p:cNvSpPr>
          <p:nvPr/>
        </p:nvSpPr>
        <p:spPr>
          <a:xfrm>
            <a:off x="561499" y="331076"/>
            <a:ext cx="11324895" cy="1255059"/>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solidFill>
                  <a:schemeClr val="bg1"/>
                </a:solidFill>
              </a:rPr>
              <a:t>Proclamation and Response/We Listen for God’s Word</a:t>
            </a:r>
          </a:p>
        </p:txBody>
      </p:sp>
      <p:sp>
        <p:nvSpPr>
          <p:cNvPr id="8" name="TextBox 7">
            <a:extLst>
              <a:ext uri="{FF2B5EF4-FFF2-40B4-BE49-F238E27FC236}">
                <a16:creationId xmlns:a16="http://schemas.microsoft.com/office/drawing/2014/main" id="{8BD1A949-F209-D8CD-8E23-31E6953EB0D3}"/>
              </a:ext>
            </a:extLst>
          </p:cNvPr>
          <p:cNvSpPr txBox="1"/>
          <p:nvPr/>
        </p:nvSpPr>
        <p:spPr>
          <a:xfrm>
            <a:off x="333554" y="2306511"/>
            <a:ext cx="11524891" cy="2585323"/>
          </a:xfrm>
          <a:prstGeom prst="rect">
            <a:avLst/>
          </a:prstGeom>
          <a:noFill/>
        </p:spPr>
        <p:txBody>
          <a:bodyPr wrap="square">
            <a:spAutoFit/>
          </a:bodyPr>
          <a:lstStyle/>
          <a:p>
            <a:pPr marL="0" marR="0" algn="ctr">
              <a:spcBef>
                <a:spcPts val="0"/>
              </a:spcBef>
              <a:spcAft>
                <a:spcPts val="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Old Testament: </a:t>
            </a:r>
            <a:r>
              <a:rPr lang="en-US"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Psalm 130(ESV)</a:t>
            </a:r>
          </a:p>
          <a:p>
            <a:pPr marL="0" marR="0" algn="ctr">
              <a:spcBef>
                <a:spcPts val="0"/>
              </a:spcBef>
              <a:spcAft>
                <a:spcPts val="0"/>
              </a:spcAft>
            </a:pPr>
            <a:endPar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Testament: Romans 8:6-11</a:t>
            </a:r>
            <a:r>
              <a:rPr lang="en-US"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(ESV)</a:t>
            </a:r>
            <a:endParaRPr lang="en-US" sz="5400" b="1" dirty="0">
              <a:solidFill>
                <a:schemeClr val="bg1"/>
              </a:solidFill>
            </a:endParaRPr>
          </a:p>
        </p:txBody>
      </p:sp>
    </p:spTree>
    <p:extLst>
      <p:ext uri="{BB962C8B-B14F-4D97-AF65-F5344CB8AC3E}">
        <p14:creationId xmlns:p14="http://schemas.microsoft.com/office/powerpoint/2010/main" val="1658029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61FBB1AF-8565-66AD-59A0-2AD90035A08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9C95DF-63B4-2F25-9AD8-34C60692996F}"/>
              </a:ext>
            </a:extLst>
          </p:cNvPr>
          <p:cNvSpPr txBox="1"/>
          <p:nvPr/>
        </p:nvSpPr>
        <p:spPr>
          <a:xfrm>
            <a:off x="620232" y="294420"/>
            <a:ext cx="10951535" cy="6001643"/>
          </a:xfrm>
          <a:prstGeom prst="rect">
            <a:avLst/>
          </a:prstGeom>
          <a:noFill/>
        </p:spPr>
        <p:txBody>
          <a:bodyPr wrap="square">
            <a:spAutoFit/>
          </a:bodyPr>
          <a:lstStyle/>
          <a:p>
            <a:r>
              <a:rPr lang="en-GB" sz="4000" b="1" i="1" dirty="0">
                <a:solidFill>
                  <a:schemeClr val="bg1"/>
                </a:solidFill>
              </a:rPr>
              <a:t>Psalm 130:  </a:t>
            </a:r>
          </a:p>
          <a:p>
            <a:endParaRPr lang="en-GB" sz="1600" b="1" dirty="0">
              <a:solidFill>
                <a:schemeClr val="bg1"/>
              </a:solidFill>
            </a:endParaRPr>
          </a:p>
          <a:p>
            <a:r>
              <a:rPr lang="en-GB" sz="5400" b="1" dirty="0">
                <a:solidFill>
                  <a:schemeClr val="bg1"/>
                </a:solidFill>
              </a:rPr>
              <a:t>130:1</a:t>
            </a:r>
            <a:r>
              <a:rPr lang="en-GB" sz="5400" dirty="0">
                <a:solidFill>
                  <a:schemeClr val="bg1"/>
                </a:solidFill>
              </a:rPr>
              <a:t>  Out of the depths I cry to you, O LORD.</a:t>
            </a:r>
          </a:p>
          <a:p>
            <a:endParaRPr lang="en-GB" sz="5400" dirty="0">
              <a:solidFill>
                <a:schemeClr val="bg1"/>
              </a:solidFill>
            </a:endParaRPr>
          </a:p>
          <a:p>
            <a:r>
              <a:rPr lang="en-GB" sz="5400" b="1" dirty="0">
                <a:solidFill>
                  <a:schemeClr val="bg1"/>
                </a:solidFill>
              </a:rPr>
              <a:t>130:2</a:t>
            </a:r>
            <a:r>
              <a:rPr lang="en-GB" sz="5400" dirty="0">
                <a:solidFill>
                  <a:schemeClr val="bg1"/>
                </a:solidFill>
              </a:rPr>
              <a:t>   Lord, hear my voice! Let your ears be attentive to the voice of my supplications!</a:t>
            </a:r>
          </a:p>
        </p:txBody>
      </p:sp>
    </p:spTree>
    <p:extLst>
      <p:ext uri="{BB962C8B-B14F-4D97-AF65-F5344CB8AC3E}">
        <p14:creationId xmlns:p14="http://schemas.microsoft.com/office/powerpoint/2010/main" val="2426519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CE6C3F8F-5540-E5EA-3133-EFDD42614FB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5A97F8E-8637-D401-DC7B-1FD66A6D76DD}"/>
              </a:ext>
            </a:extLst>
          </p:cNvPr>
          <p:cNvSpPr txBox="1"/>
          <p:nvPr/>
        </p:nvSpPr>
        <p:spPr>
          <a:xfrm>
            <a:off x="482009" y="925032"/>
            <a:ext cx="11227981" cy="4247317"/>
          </a:xfrm>
          <a:prstGeom prst="rect">
            <a:avLst/>
          </a:prstGeom>
          <a:noFill/>
        </p:spPr>
        <p:txBody>
          <a:bodyPr wrap="square">
            <a:spAutoFit/>
          </a:bodyPr>
          <a:lstStyle/>
          <a:p>
            <a:r>
              <a:rPr lang="en-GB" sz="5400" b="1" dirty="0">
                <a:solidFill>
                  <a:schemeClr val="bg1"/>
                </a:solidFill>
              </a:rPr>
              <a:t>130:3</a:t>
            </a:r>
            <a:r>
              <a:rPr lang="en-GB" sz="5400" dirty="0">
                <a:solidFill>
                  <a:schemeClr val="bg1"/>
                </a:solidFill>
              </a:rPr>
              <a:t>   If you, O LORD, should mark</a:t>
            </a:r>
          </a:p>
          <a:p>
            <a:r>
              <a:rPr lang="en-GB" sz="5400" dirty="0">
                <a:solidFill>
                  <a:schemeClr val="bg1"/>
                </a:solidFill>
              </a:rPr>
              <a:t>iniquities, Lord, who could stand?</a:t>
            </a:r>
          </a:p>
          <a:p>
            <a:endParaRPr lang="en-GB" sz="5400" dirty="0">
              <a:solidFill>
                <a:schemeClr val="bg1"/>
              </a:solidFill>
            </a:endParaRPr>
          </a:p>
          <a:p>
            <a:r>
              <a:rPr lang="en-GB" sz="5400" b="1" dirty="0">
                <a:solidFill>
                  <a:schemeClr val="bg1"/>
                </a:solidFill>
              </a:rPr>
              <a:t>130:4</a:t>
            </a:r>
            <a:r>
              <a:rPr lang="en-GB" sz="5400" dirty="0">
                <a:solidFill>
                  <a:schemeClr val="bg1"/>
                </a:solidFill>
              </a:rPr>
              <a:t>   But there is forgiveness with you, so that you may be revered.</a:t>
            </a:r>
          </a:p>
        </p:txBody>
      </p:sp>
    </p:spTree>
    <p:extLst>
      <p:ext uri="{BB962C8B-B14F-4D97-AF65-F5344CB8AC3E}">
        <p14:creationId xmlns:p14="http://schemas.microsoft.com/office/powerpoint/2010/main" val="3216284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5DE863F4-C6B6-41D8-9268-6197D7C35B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709CA12-6885-DED9-5372-36BD67530E81}"/>
              </a:ext>
            </a:extLst>
          </p:cNvPr>
          <p:cNvSpPr txBox="1"/>
          <p:nvPr/>
        </p:nvSpPr>
        <p:spPr>
          <a:xfrm>
            <a:off x="329609" y="233916"/>
            <a:ext cx="11355572" cy="5909310"/>
          </a:xfrm>
          <a:prstGeom prst="rect">
            <a:avLst/>
          </a:prstGeom>
          <a:noFill/>
        </p:spPr>
        <p:txBody>
          <a:bodyPr wrap="square">
            <a:spAutoFit/>
          </a:bodyPr>
          <a:lstStyle/>
          <a:p>
            <a:r>
              <a:rPr lang="en-GB" sz="5400" b="1" dirty="0">
                <a:solidFill>
                  <a:schemeClr val="bg1"/>
                </a:solidFill>
              </a:rPr>
              <a:t>130:5</a:t>
            </a:r>
            <a:r>
              <a:rPr lang="en-GB" sz="5400" dirty="0">
                <a:solidFill>
                  <a:schemeClr val="bg1"/>
                </a:solidFill>
              </a:rPr>
              <a:t>  I wait for the LORD; my soul waits, and in his word I hope;</a:t>
            </a:r>
          </a:p>
          <a:p>
            <a:endParaRPr lang="en-GB" sz="5400" b="1" dirty="0">
              <a:solidFill>
                <a:schemeClr val="bg1"/>
              </a:solidFill>
            </a:endParaRPr>
          </a:p>
          <a:p>
            <a:r>
              <a:rPr lang="en-GB" sz="5400" b="1" dirty="0">
                <a:solidFill>
                  <a:schemeClr val="bg1"/>
                </a:solidFill>
              </a:rPr>
              <a:t>130:6</a:t>
            </a:r>
            <a:r>
              <a:rPr lang="en-GB" sz="5400" dirty="0">
                <a:solidFill>
                  <a:schemeClr val="bg1"/>
                </a:solidFill>
              </a:rPr>
              <a:t>  my soul waits for the Lord more than those who watch for the morning, more than those who watch for the morning.</a:t>
            </a:r>
          </a:p>
        </p:txBody>
      </p:sp>
    </p:spTree>
    <p:extLst>
      <p:ext uri="{BB962C8B-B14F-4D97-AF65-F5344CB8AC3E}">
        <p14:creationId xmlns:p14="http://schemas.microsoft.com/office/powerpoint/2010/main" val="455627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0B9230EF-7332-A7CE-FCB9-BC257E31705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22030C7-55EE-8AD9-BE0A-7673B10536F4}"/>
              </a:ext>
            </a:extLst>
          </p:cNvPr>
          <p:cNvSpPr txBox="1"/>
          <p:nvPr/>
        </p:nvSpPr>
        <p:spPr>
          <a:xfrm>
            <a:off x="520995" y="361507"/>
            <a:ext cx="11472531" cy="5909310"/>
          </a:xfrm>
          <a:prstGeom prst="rect">
            <a:avLst/>
          </a:prstGeom>
          <a:noFill/>
        </p:spPr>
        <p:txBody>
          <a:bodyPr wrap="square">
            <a:spAutoFit/>
          </a:bodyPr>
          <a:lstStyle/>
          <a:p>
            <a:r>
              <a:rPr lang="en-GB" sz="5400" b="1" dirty="0">
                <a:solidFill>
                  <a:schemeClr val="bg1"/>
                </a:solidFill>
              </a:rPr>
              <a:t>130:7</a:t>
            </a:r>
            <a:r>
              <a:rPr lang="en-GB" sz="5400" dirty="0">
                <a:solidFill>
                  <a:schemeClr val="bg1"/>
                </a:solidFill>
              </a:rPr>
              <a:t>  O Israel, hope in the LORD! For with the LORD there is steadfast love, and with him is great power to redeem.</a:t>
            </a:r>
          </a:p>
          <a:p>
            <a:endParaRPr lang="en-GB" sz="5400" dirty="0">
              <a:solidFill>
                <a:schemeClr val="bg1"/>
              </a:solidFill>
            </a:endParaRPr>
          </a:p>
          <a:p>
            <a:r>
              <a:rPr lang="en-GB" sz="5400" b="1" dirty="0">
                <a:solidFill>
                  <a:schemeClr val="bg1"/>
                </a:solidFill>
              </a:rPr>
              <a:t>130:8</a:t>
            </a:r>
            <a:r>
              <a:rPr lang="en-GB" sz="5400" dirty="0">
                <a:solidFill>
                  <a:schemeClr val="bg1"/>
                </a:solidFill>
              </a:rPr>
              <a:t>   It is he who will redeem Israel</a:t>
            </a:r>
          </a:p>
          <a:p>
            <a:r>
              <a:rPr lang="en-GB" sz="5400" dirty="0">
                <a:solidFill>
                  <a:schemeClr val="bg1"/>
                </a:solidFill>
              </a:rPr>
              <a:t>from all its iniquities.</a:t>
            </a:r>
          </a:p>
        </p:txBody>
      </p:sp>
    </p:spTree>
    <p:extLst>
      <p:ext uri="{BB962C8B-B14F-4D97-AF65-F5344CB8AC3E}">
        <p14:creationId xmlns:p14="http://schemas.microsoft.com/office/powerpoint/2010/main" val="2979849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1E1E8A90-44F6-13DD-03D4-7C485B9E1E7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CE0C250-36C9-BD25-EECB-E7F0B9597629}"/>
              </a:ext>
            </a:extLst>
          </p:cNvPr>
          <p:cNvSpPr txBox="1"/>
          <p:nvPr/>
        </p:nvSpPr>
        <p:spPr>
          <a:xfrm>
            <a:off x="212651" y="170122"/>
            <a:ext cx="11791507" cy="6524863"/>
          </a:xfrm>
          <a:prstGeom prst="rect">
            <a:avLst/>
          </a:prstGeom>
          <a:noFill/>
        </p:spPr>
        <p:txBody>
          <a:bodyPr wrap="square">
            <a:spAutoFit/>
          </a:bodyPr>
          <a:lstStyle/>
          <a:p>
            <a:r>
              <a:rPr lang="en-GB" sz="4000" b="1" i="1" dirty="0">
                <a:solidFill>
                  <a:schemeClr val="bg1"/>
                </a:solidFill>
              </a:rPr>
              <a:t>Romans 8:6-11</a:t>
            </a:r>
          </a:p>
          <a:p>
            <a:r>
              <a:rPr lang="en-GB" sz="5200" b="1" dirty="0">
                <a:solidFill>
                  <a:schemeClr val="bg1"/>
                </a:solidFill>
              </a:rPr>
              <a:t>8:6</a:t>
            </a:r>
            <a:r>
              <a:rPr lang="en-GB" sz="5200" dirty="0">
                <a:solidFill>
                  <a:schemeClr val="bg1"/>
                </a:solidFill>
              </a:rPr>
              <a:t> set the mind on the flesh is death,</a:t>
            </a:r>
          </a:p>
          <a:p>
            <a:r>
              <a:rPr lang="en-GB" sz="5200" dirty="0">
                <a:solidFill>
                  <a:schemeClr val="bg1"/>
                </a:solidFill>
              </a:rPr>
              <a:t>but to set the mind on the Spirit is life</a:t>
            </a:r>
          </a:p>
          <a:p>
            <a:r>
              <a:rPr lang="en-GB" sz="5200" dirty="0">
                <a:solidFill>
                  <a:schemeClr val="bg1"/>
                </a:solidFill>
              </a:rPr>
              <a:t>and peace.</a:t>
            </a:r>
          </a:p>
          <a:p>
            <a:r>
              <a:rPr lang="en-GB" sz="5200" b="1" dirty="0">
                <a:solidFill>
                  <a:schemeClr val="bg1"/>
                </a:solidFill>
              </a:rPr>
              <a:t>8:7 </a:t>
            </a:r>
            <a:r>
              <a:rPr lang="en-GB" sz="5200" dirty="0">
                <a:solidFill>
                  <a:schemeClr val="bg1"/>
                </a:solidFill>
              </a:rPr>
              <a:t> For this reason the mind that is set</a:t>
            </a:r>
          </a:p>
          <a:p>
            <a:r>
              <a:rPr lang="en-GB" sz="5200" dirty="0">
                <a:solidFill>
                  <a:schemeClr val="bg1"/>
                </a:solidFill>
              </a:rPr>
              <a:t>on the flesh is hostile to God; it does</a:t>
            </a:r>
          </a:p>
          <a:p>
            <a:r>
              <a:rPr lang="en-GB" sz="5200" dirty="0">
                <a:solidFill>
                  <a:schemeClr val="bg1"/>
                </a:solidFill>
              </a:rPr>
              <a:t>not submit to God’s law--indeed, it cannot,</a:t>
            </a:r>
          </a:p>
        </p:txBody>
      </p:sp>
    </p:spTree>
    <p:extLst>
      <p:ext uri="{BB962C8B-B14F-4D97-AF65-F5344CB8AC3E}">
        <p14:creationId xmlns:p14="http://schemas.microsoft.com/office/powerpoint/2010/main" val="3535999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AF97942C-0FB6-54EA-E6AE-39F9D31A22F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4E027E1-6E57-E930-241F-A51B297B560B}"/>
              </a:ext>
            </a:extLst>
          </p:cNvPr>
          <p:cNvSpPr txBox="1"/>
          <p:nvPr/>
        </p:nvSpPr>
        <p:spPr>
          <a:xfrm>
            <a:off x="349102" y="197346"/>
            <a:ext cx="11493795" cy="6463308"/>
          </a:xfrm>
          <a:prstGeom prst="rect">
            <a:avLst/>
          </a:prstGeom>
          <a:noFill/>
        </p:spPr>
        <p:txBody>
          <a:bodyPr wrap="square">
            <a:spAutoFit/>
          </a:bodyPr>
          <a:lstStyle/>
          <a:p>
            <a:r>
              <a:rPr lang="en-GB" sz="5400" b="1" dirty="0">
                <a:solidFill>
                  <a:schemeClr val="bg1"/>
                </a:solidFill>
              </a:rPr>
              <a:t>8:8</a:t>
            </a:r>
            <a:r>
              <a:rPr lang="en-GB" sz="5400" dirty="0">
                <a:solidFill>
                  <a:schemeClr val="bg1"/>
                </a:solidFill>
              </a:rPr>
              <a:t>  and those who are in the flesh</a:t>
            </a:r>
          </a:p>
          <a:p>
            <a:r>
              <a:rPr lang="en-GB" sz="5400" dirty="0">
                <a:solidFill>
                  <a:schemeClr val="bg1"/>
                </a:solidFill>
              </a:rPr>
              <a:t>cannot please God.</a:t>
            </a:r>
          </a:p>
          <a:p>
            <a:endParaRPr lang="en-GB" sz="2400" b="1" dirty="0">
              <a:solidFill>
                <a:schemeClr val="bg1"/>
              </a:solidFill>
            </a:endParaRPr>
          </a:p>
          <a:p>
            <a:r>
              <a:rPr lang="en-GB" sz="5400" b="1" dirty="0">
                <a:solidFill>
                  <a:schemeClr val="bg1"/>
                </a:solidFill>
              </a:rPr>
              <a:t>8:9</a:t>
            </a:r>
            <a:r>
              <a:rPr lang="en-GB" sz="5400" dirty="0">
                <a:solidFill>
                  <a:schemeClr val="bg1"/>
                </a:solidFill>
              </a:rPr>
              <a:t>  But you are not in the flesh; you are in the Spirit, since the Spirit of God dwells in you. Anyone who does not have the Spirit of Christ does not</a:t>
            </a:r>
          </a:p>
          <a:p>
            <a:r>
              <a:rPr lang="en-GB" sz="5400" dirty="0">
                <a:solidFill>
                  <a:schemeClr val="bg1"/>
                </a:solidFill>
              </a:rPr>
              <a:t>belong to him.</a:t>
            </a:r>
          </a:p>
        </p:txBody>
      </p:sp>
    </p:spTree>
    <p:extLst>
      <p:ext uri="{BB962C8B-B14F-4D97-AF65-F5344CB8AC3E}">
        <p14:creationId xmlns:p14="http://schemas.microsoft.com/office/powerpoint/2010/main" val="387160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a:extLst>
            <a:ext uri="{FF2B5EF4-FFF2-40B4-BE49-F238E27FC236}">
              <a16:creationId xmlns:a16="http://schemas.microsoft.com/office/drawing/2014/main" id="{06AF234A-B5AE-DCF5-17D6-A2FB0EBC3E5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80FE1C5-6B30-2B74-046B-D6A560134874}"/>
              </a:ext>
            </a:extLst>
          </p:cNvPr>
          <p:cNvSpPr txBox="1"/>
          <p:nvPr/>
        </p:nvSpPr>
        <p:spPr>
          <a:xfrm>
            <a:off x="599701" y="394636"/>
            <a:ext cx="4476796"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latin typeface="Bahnschrift" panose="020B0502040204020203" pitchFamily="34" charset="0"/>
                <a:cs typeface="Adobe Devanagari" panose="02040503050201020203" pitchFamily="18" charset="0"/>
              </a:rPr>
              <a:t>Greetings</a:t>
            </a:r>
          </a:p>
        </p:txBody>
      </p:sp>
      <p:pic>
        <p:nvPicPr>
          <p:cNvPr id="3" name="Picture 2">
            <a:extLst>
              <a:ext uri="{FF2B5EF4-FFF2-40B4-BE49-F238E27FC236}">
                <a16:creationId xmlns:a16="http://schemas.microsoft.com/office/drawing/2014/main" id="{CB534227-8742-A75E-C7DC-A5CAE0772BF6}"/>
              </a:ext>
            </a:extLst>
          </p:cNvPr>
          <p:cNvPicPr>
            <a:picLocks noChangeAspect="1"/>
          </p:cNvPicPr>
          <p:nvPr/>
        </p:nvPicPr>
        <p:blipFill>
          <a:blip r:embed="rId3"/>
          <a:stretch>
            <a:fillRect/>
          </a:stretch>
        </p:blipFill>
        <p:spPr>
          <a:xfrm>
            <a:off x="4818338" y="1638996"/>
            <a:ext cx="7163454" cy="4824368"/>
          </a:xfrm>
          <a:prstGeom prst="rect">
            <a:avLst/>
          </a:prstGeom>
          <a:ln>
            <a:noFill/>
          </a:ln>
          <a:effectLst>
            <a:softEdge rad="112500"/>
          </a:effectLst>
        </p:spPr>
      </p:pic>
    </p:spTree>
    <p:extLst>
      <p:ext uri="{BB962C8B-B14F-4D97-AF65-F5344CB8AC3E}">
        <p14:creationId xmlns:p14="http://schemas.microsoft.com/office/powerpoint/2010/main" val="2662364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62D85DBA-7BBA-D9FD-93F1-1A8B5505821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DCDDE4F-B601-263B-0BCB-279EF54CAA2E}"/>
              </a:ext>
            </a:extLst>
          </p:cNvPr>
          <p:cNvSpPr txBox="1"/>
          <p:nvPr/>
        </p:nvSpPr>
        <p:spPr>
          <a:xfrm>
            <a:off x="723013" y="1275907"/>
            <a:ext cx="10962168" cy="3416320"/>
          </a:xfrm>
          <a:prstGeom prst="rect">
            <a:avLst/>
          </a:prstGeom>
          <a:noFill/>
        </p:spPr>
        <p:txBody>
          <a:bodyPr wrap="square">
            <a:spAutoFit/>
          </a:bodyPr>
          <a:lstStyle/>
          <a:p>
            <a:r>
              <a:rPr lang="en-GB" sz="5400" b="1" dirty="0">
                <a:solidFill>
                  <a:schemeClr val="bg1"/>
                </a:solidFill>
              </a:rPr>
              <a:t>8:10  </a:t>
            </a:r>
            <a:r>
              <a:rPr lang="en-GB" sz="5400" dirty="0">
                <a:solidFill>
                  <a:schemeClr val="bg1"/>
                </a:solidFill>
              </a:rPr>
              <a:t>But if Christ is in you, then the</a:t>
            </a:r>
          </a:p>
          <a:p>
            <a:r>
              <a:rPr lang="en-GB" sz="5400" dirty="0">
                <a:solidFill>
                  <a:schemeClr val="bg1"/>
                </a:solidFill>
              </a:rPr>
              <a:t>body is dead because of sin, the Spirit is life because of righteousness.</a:t>
            </a:r>
          </a:p>
        </p:txBody>
      </p:sp>
    </p:spTree>
    <p:extLst>
      <p:ext uri="{BB962C8B-B14F-4D97-AF65-F5344CB8AC3E}">
        <p14:creationId xmlns:p14="http://schemas.microsoft.com/office/powerpoint/2010/main" val="681151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A001A538-1339-1248-BAD9-ECA6605D027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F8BD1C3-D96D-3C5B-7F19-3D2ACE2BBD7C}"/>
              </a:ext>
            </a:extLst>
          </p:cNvPr>
          <p:cNvSpPr txBox="1"/>
          <p:nvPr/>
        </p:nvSpPr>
        <p:spPr>
          <a:xfrm>
            <a:off x="542260" y="585090"/>
            <a:ext cx="11366203" cy="5078313"/>
          </a:xfrm>
          <a:prstGeom prst="rect">
            <a:avLst/>
          </a:prstGeom>
          <a:noFill/>
        </p:spPr>
        <p:txBody>
          <a:bodyPr wrap="square">
            <a:spAutoFit/>
          </a:bodyPr>
          <a:lstStyle/>
          <a:p>
            <a:r>
              <a:rPr lang="en-GB" sz="5400" b="1" dirty="0">
                <a:solidFill>
                  <a:schemeClr val="bg1"/>
                </a:solidFill>
              </a:rPr>
              <a:t>8:11</a:t>
            </a:r>
            <a:r>
              <a:rPr lang="en-GB" sz="5400" dirty="0">
                <a:solidFill>
                  <a:schemeClr val="bg1"/>
                </a:solidFill>
              </a:rPr>
              <a:t>  If the Spirit of him who raised Jesus from the dead dwells in you, he who raised Christ Jesus from the dead will give life to your mortal bodies also through his Spirit that dwells in you.</a:t>
            </a:r>
          </a:p>
        </p:txBody>
      </p:sp>
    </p:spTree>
    <p:extLst>
      <p:ext uri="{BB962C8B-B14F-4D97-AF65-F5344CB8AC3E}">
        <p14:creationId xmlns:p14="http://schemas.microsoft.com/office/powerpoint/2010/main" val="564223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A854-A5AA-FA3C-7637-211F039965FB}"/>
              </a:ext>
            </a:extLst>
          </p:cNvPr>
          <p:cNvSpPr>
            <a:spLocks noGrp="1"/>
          </p:cNvSpPr>
          <p:nvPr>
            <p:ph type="title"/>
          </p:nvPr>
        </p:nvSpPr>
        <p:spPr>
          <a:xfrm>
            <a:off x="937115" y="1381991"/>
            <a:ext cx="10596795" cy="3770988"/>
          </a:xfrm>
        </p:spPr>
        <p:txBody>
          <a:bodyPr vert="horz" lIns="91440" tIns="45720" rIns="91440" bIns="0" rtlCol="0" anchor="ctr">
            <a:normAutofit fontScale="90000"/>
          </a:bodyPr>
          <a:lstStyle/>
          <a:p>
            <a:pPr algn="ctr"/>
            <a:r>
              <a:rPr lang="en-US" sz="7200" b="1" dirty="0">
                <a:latin typeface="Arial Rounded MT Bold" panose="020F0704030504030204" pitchFamily="34" charset="0"/>
                <a:cs typeface="Calibri Light" panose="020F0302020204030204" pitchFamily="34" charset="0"/>
              </a:rPr>
              <a:t>SELECTION</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Male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a:extLst>
            <a:ext uri="{FF2B5EF4-FFF2-40B4-BE49-F238E27FC236}">
              <a16:creationId xmlns:a16="http://schemas.microsoft.com/office/drawing/2014/main" id="{B87B3058-57F7-2205-6285-B2877080B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5CB3E-680C-CB45-A234-D3A67AD2EC9A}"/>
              </a:ext>
            </a:extLst>
          </p:cNvPr>
          <p:cNvSpPr>
            <a:spLocks noGrp="1"/>
          </p:cNvSpPr>
          <p:nvPr>
            <p:ph type="title"/>
          </p:nvPr>
        </p:nvSpPr>
        <p:spPr>
          <a:xfrm>
            <a:off x="937115" y="1381991"/>
            <a:ext cx="10596795" cy="3770988"/>
          </a:xfrm>
        </p:spPr>
        <p:txBody>
          <a:bodyPr vert="horz" lIns="91440" tIns="45720" rIns="91440" bIns="0" rtlCol="0" anchor="ctr">
            <a:normAutofit fontScale="90000"/>
          </a:bodyPr>
          <a:lstStyle/>
          <a:p>
            <a:pPr algn="ctr"/>
            <a:r>
              <a:rPr lang="en-US" sz="7200" b="1" dirty="0">
                <a:latin typeface="Arial Rounded MT Bold" panose="020F0704030504030204" pitchFamily="34" charset="0"/>
                <a:cs typeface="Calibri Light" panose="020F0302020204030204" pitchFamily="34" charset="0"/>
              </a:rPr>
              <a:t>THE MESSAGE</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Rev. Doris R. Bright, Pastor</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813119708"/>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5000" b="-5000"/>
          </a:stretch>
        </a:blipFill>
        <a:effectLst/>
      </p:bgPr>
    </p:bg>
    <p:spTree>
      <p:nvGrpSpPr>
        <p:cNvPr id="1" name="">
          <a:extLst>
            <a:ext uri="{FF2B5EF4-FFF2-40B4-BE49-F238E27FC236}">
              <a16:creationId xmlns:a16="http://schemas.microsoft.com/office/drawing/2014/main" id="{1BA82DD7-E281-DD3C-6E46-E9775D9C8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C9798-F28A-8EBD-182F-20D96B911902}"/>
              </a:ext>
            </a:extLst>
          </p:cNvPr>
          <p:cNvSpPr>
            <a:spLocks noGrp="1"/>
          </p:cNvSpPr>
          <p:nvPr>
            <p:ph type="title"/>
          </p:nvPr>
        </p:nvSpPr>
        <p:spPr>
          <a:xfrm>
            <a:off x="797602" y="1543506"/>
            <a:ext cx="10596795" cy="3770988"/>
          </a:xfrm>
        </p:spPr>
        <p:txBody>
          <a:bodyPr vert="horz" lIns="91440" tIns="45720" rIns="91440" bIns="0" rtlCol="0" anchor="ctr">
            <a:normAutofit fontScale="90000"/>
          </a:bodyPr>
          <a:lstStyle/>
          <a:p>
            <a:pPr algn="ctr"/>
            <a:r>
              <a:rPr lang="en-US" sz="7200" b="1" dirty="0">
                <a:solidFill>
                  <a:schemeClr val="bg1"/>
                </a:solidFill>
                <a:latin typeface="Arial Rounded MT Bold" panose="020F0704030504030204" pitchFamily="34" charset="0"/>
                <a:cs typeface="Calibri Light" panose="020F0302020204030204" pitchFamily="34" charset="0"/>
              </a:rPr>
              <a:t>Invitational  /  Altar Call</a:t>
            </a:r>
            <a:br>
              <a:rPr lang="en-US" sz="7200" b="1" dirty="0">
                <a:solidFill>
                  <a:schemeClr val="bg1"/>
                </a:solidFill>
                <a:latin typeface="Arial Rounded MT Bold" panose="020F0704030504030204" pitchFamily="34" charset="0"/>
                <a:cs typeface="Calibri Light" panose="020F0302020204030204" pitchFamily="34" charset="0"/>
              </a:rPr>
            </a:br>
            <a:br>
              <a:rPr lang="en-US" sz="7200" b="1" dirty="0">
                <a:solidFill>
                  <a:schemeClr val="bg1"/>
                </a:solidFill>
                <a:latin typeface="Arial Rounded MT Bold" panose="020F0704030504030204" pitchFamily="34" charset="0"/>
                <a:cs typeface="Calibri Light" panose="020F0302020204030204" pitchFamily="34" charset="0"/>
              </a:rPr>
            </a:br>
            <a:r>
              <a:rPr lang="en-US" sz="7200" b="1" dirty="0">
                <a:solidFill>
                  <a:schemeClr val="bg1"/>
                </a:solidFill>
                <a:latin typeface="Arial Rounded MT Bold" panose="020F0704030504030204" pitchFamily="34" charset="0"/>
                <a:cs typeface="Calibri Light" panose="020F0302020204030204" pitchFamily="34" charset="0"/>
              </a:rPr>
              <a:t>Wesley’s Male Ensemble</a:t>
            </a:r>
            <a:endParaRPr lang="en-US" sz="9600" b="1" dirty="0">
              <a:solidFill>
                <a:schemeClr val="bg1"/>
              </a:solidFill>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1172392481"/>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36000" b="-3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E0DB1-E8F5-477D-B5E3-D46CA2325BD6}"/>
              </a:ext>
            </a:extLst>
          </p:cNvPr>
          <p:cNvSpPr/>
          <p:nvPr/>
        </p:nvSpPr>
        <p:spPr>
          <a:xfrm>
            <a:off x="439810" y="612844"/>
            <a:ext cx="10901082" cy="5632311"/>
          </a:xfrm>
          <a:prstGeom prst="rect">
            <a:avLst/>
          </a:prstGeom>
        </p:spPr>
        <p:txBody>
          <a:bodyPr wrap="square">
            <a:spAutoFit/>
          </a:bodyPr>
          <a:lstStyle/>
          <a:p>
            <a:pPr algn="ctr"/>
            <a:r>
              <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rPr>
              <a:t>Reception Into </a:t>
            </a:r>
            <a:br>
              <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rPr>
            </a:br>
            <a:r>
              <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sym typeface="Wingdings" panose="05000000000000000000" pitchFamily="2" charset="2"/>
              </a:rPr>
              <a:t></a:t>
            </a:r>
            <a:endPar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endParaRPr>
          </a:p>
          <a:p>
            <a:pPr algn="ctr"/>
            <a:r>
              <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rPr>
              <a:t>The Church</a:t>
            </a:r>
          </a:p>
          <a:p>
            <a:pPr algn="ctr"/>
            <a:r>
              <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sym typeface="Wingdings" panose="05000000000000000000" pitchFamily="2" charset="2"/>
              </a:rPr>
              <a:t></a:t>
            </a:r>
            <a:endParaRPr lang="en-US" sz="7200" b="1" dirty="0">
              <a:solidFill>
                <a:schemeClr val="bg2">
                  <a:lumMod val="10000"/>
                </a:schemeClr>
              </a:solidFill>
              <a:latin typeface="Arial Rounded MT Bold" panose="020F0704030504030204" pitchFamily="34" charset="0"/>
              <a:ea typeface="Times New Roman" panose="02020603050405020304" pitchFamily="18" charset="0"/>
              <a:cs typeface="Aharoni" panose="02010803020104030203" pitchFamily="2" charset="-79"/>
            </a:endParaRPr>
          </a:p>
          <a:p>
            <a:pPr algn="ctr"/>
            <a:r>
              <a:rPr lang="en-US" sz="7200" b="1" dirty="0">
                <a:solidFill>
                  <a:schemeClr val="bg2">
                    <a:lumMod val="10000"/>
                  </a:schemeClr>
                </a:solidFill>
                <a:effectLst/>
                <a:latin typeface="Arial Rounded MT Bold" panose="020F0704030504030204" pitchFamily="34" charset="0"/>
                <a:ea typeface="Times New Roman" panose="02020603050405020304" pitchFamily="18" charset="0"/>
                <a:cs typeface="Aharoni" panose="02010803020104030203" pitchFamily="2" charset="-79"/>
              </a:rPr>
              <a:t>#39</a:t>
            </a:r>
            <a:endParaRPr lang="en-US" sz="6600" dirty="0">
              <a:solidFill>
                <a:schemeClr val="bg2">
                  <a:lumMod val="10000"/>
                </a:schemeClr>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937689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CF0A1-3B8F-4A0F-81EE-CCAD4D5D5371}"/>
              </a:ext>
            </a:extLst>
          </p:cNvPr>
          <p:cNvSpPr/>
          <p:nvPr/>
        </p:nvSpPr>
        <p:spPr>
          <a:xfrm>
            <a:off x="1268396" y="659670"/>
            <a:ext cx="9655207" cy="1015663"/>
          </a:xfrm>
          <a:prstGeom prst="rect">
            <a:avLst/>
          </a:prstGeom>
        </p:spPr>
        <p:txBody>
          <a:bodyPr wrap="none">
            <a:spAutoFit/>
          </a:bodyPr>
          <a:lstStyle/>
          <a:p>
            <a:r>
              <a:rPr lang="en-US" sz="6000" b="1" dirty="0">
                <a:solidFill>
                  <a:schemeClr val="bg1"/>
                </a:solidFill>
                <a:latin typeface="Times New Roman" panose="02020603050405020304" pitchFamily="18" charset="0"/>
                <a:ea typeface="Times New Roman" panose="02020603050405020304" pitchFamily="18" charset="0"/>
              </a:rPr>
              <a:t>Extinguishing of the Candles</a:t>
            </a:r>
            <a:endParaRPr lang="en-US" sz="6000" b="1" dirty="0">
              <a:solidFill>
                <a:schemeClr val="bg1"/>
              </a:solidFill>
              <a:effectLst/>
              <a:latin typeface="Times New Roman" panose="02020603050405020304" pitchFamily="18" charset="0"/>
              <a:ea typeface="Times New Roman" panose="02020603050405020304" pitchFamily="18" charset="0"/>
            </a:endParaRPr>
          </a:p>
        </p:txBody>
      </p:sp>
      <p:pic>
        <p:nvPicPr>
          <p:cNvPr id="2" name="Picture 1">
            <a:extLst>
              <a:ext uri="{FF2B5EF4-FFF2-40B4-BE49-F238E27FC236}">
                <a16:creationId xmlns:a16="http://schemas.microsoft.com/office/drawing/2014/main" id="{1498BC04-425F-214A-B026-7CFAD730C1B7}"/>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755075" y="2628413"/>
            <a:ext cx="2957300" cy="2444793"/>
          </a:xfrm>
          <a:prstGeom prst="ellipse">
            <a:avLst/>
          </a:prstGeom>
          <a:ln>
            <a:noFill/>
          </a:ln>
          <a:effectLst>
            <a:softEdge rad="112500"/>
          </a:effectLst>
        </p:spPr>
      </p:pic>
    </p:spTree>
    <p:extLst>
      <p:ext uri="{BB962C8B-B14F-4D97-AF65-F5344CB8AC3E}">
        <p14:creationId xmlns:p14="http://schemas.microsoft.com/office/powerpoint/2010/main" val="3039514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2000" t="-16000" r="3000"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A5F7B1-0532-D829-46BC-F22F842684BE}"/>
              </a:ext>
            </a:extLst>
          </p:cNvPr>
          <p:cNvSpPr txBox="1"/>
          <p:nvPr/>
        </p:nvSpPr>
        <p:spPr>
          <a:xfrm>
            <a:off x="959005" y="457200"/>
            <a:ext cx="9879981" cy="1107996"/>
          </a:xfrm>
          <a:prstGeom prst="rect">
            <a:avLst/>
          </a:prstGeom>
          <a:noFill/>
        </p:spPr>
        <p:txBody>
          <a:bodyPr wrap="square" rtlCol="0">
            <a:spAutoFit/>
          </a:bodyPr>
          <a:lstStyle/>
          <a:p>
            <a:pPr algn="ctr"/>
            <a:r>
              <a:rPr lang="en-US" sz="6600" b="1" i="1" dirty="0">
                <a:latin typeface="Baskerville Old Face" panose="02020602080505020303" pitchFamily="18" charset="0"/>
              </a:rPr>
              <a:t>Reverend Doris Bright</a:t>
            </a:r>
            <a:endParaRPr lang="en-GB" sz="6600" b="1" i="1" dirty="0">
              <a:latin typeface="Baskerville Old Face" panose="02020602080505020303" pitchFamily="18" charset="0"/>
            </a:endParaRPr>
          </a:p>
        </p:txBody>
      </p:sp>
    </p:spTree>
    <p:extLst>
      <p:ext uri="{BB962C8B-B14F-4D97-AF65-F5344CB8AC3E}">
        <p14:creationId xmlns:p14="http://schemas.microsoft.com/office/powerpoint/2010/main" val="374029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21000" b="-2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19A66-75A4-4ABD-AEA0-875625D71A53}"/>
              </a:ext>
            </a:extLst>
          </p:cNvPr>
          <p:cNvSpPr txBox="1"/>
          <p:nvPr/>
        </p:nvSpPr>
        <p:spPr>
          <a:xfrm>
            <a:off x="385870" y="192262"/>
            <a:ext cx="8617527" cy="1015663"/>
          </a:xfrm>
          <a:prstGeom prst="rect">
            <a:avLst/>
          </a:prstGeom>
          <a:noFill/>
        </p:spPr>
        <p:txBody>
          <a:bodyPr wrap="square" rtlCol="0">
            <a:spAutoFit/>
          </a:bodyPr>
          <a:lstStyle/>
          <a:p>
            <a:r>
              <a:rPr lang="en-US" sz="6000" b="1" dirty="0">
                <a:solidFill>
                  <a:schemeClr val="bg1"/>
                </a:solidFill>
              </a:rPr>
              <a:t>Call to Worship…</a:t>
            </a:r>
          </a:p>
        </p:txBody>
      </p:sp>
      <p:sp>
        <p:nvSpPr>
          <p:cNvPr id="4" name="TextBox 3">
            <a:extLst>
              <a:ext uri="{FF2B5EF4-FFF2-40B4-BE49-F238E27FC236}">
                <a16:creationId xmlns:a16="http://schemas.microsoft.com/office/drawing/2014/main" id="{E5C6931F-16EF-B476-734E-BE4051ACCC6A}"/>
              </a:ext>
            </a:extLst>
          </p:cNvPr>
          <p:cNvSpPr txBox="1"/>
          <p:nvPr/>
        </p:nvSpPr>
        <p:spPr>
          <a:xfrm>
            <a:off x="470930" y="2011831"/>
            <a:ext cx="11420259" cy="3046988"/>
          </a:xfrm>
          <a:prstGeom prst="rect">
            <a:avLst/>
          </a:prstGeom>
          <a:noFill/>
        </p:spPr>
        <p:txBody>
          <a:bodyPr wrap="square">
            <a:spAutoFit/>
          </a:bodyPr>
          <a:lstStyle/>
          <a:p>
            <a:r>
              <a:rPr lang="en-GB" sz="4800" b="1" dirty="0">
                <a:solidFill>
                  <a:schemeClr val="bg1"/>
                </a:solidFill>
              </a:rPr>
              <a:t>LEADER: </a:t>
            </a:r>
            <a:r>
              <a:rPr lang="en-US" sz="4800" b="1" dirty="0">
                <a:solidFill>
                  <a:schemeClr val="bg1"/>
                </a:solidFill>
              </a:rPr>
              <a:t>Some of us come to worship today, weary and worn, heavy with all the circumstances that are too much to bear alone. </a:t>
            </a:r>
            <a:endParaRPr lang="en-GB" sz="4800" b="1" dirty="0">
              <a:solidFill>
                <a:schemeClr val="bg1"/>
              </a:solidFill>
            </a:endParaRPr>
          </a:p>
        </p:txBody>
      </p:sp>
    </p:spTree>
    <p:extLst>
      <p:ext uri="{BB962C8B-B14F-4D97-AF65-F5344CB8AC3E}">
        <p14:creationId xmlns:p14="http://schemas.microsoft.com/office/powerpoint/2010/main" val="3028967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t="-21000" b="-2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E73D68-7A2D-54C5-40F4-9FE7B3E56509}"/>
              </a:ext>
            </a:extLst>
          </p:cNvPr>
          <p:cNvSpPr txBox="1"/>
          <p:nvPr/>
        </p:nvSpPr>
        <p:spPr>
          <a:xfrm>
            <a:off x="509587" y="504378"/>
            <a:ext cx="11034713" cy="5262979"/>
          </a:xfrm>
          <a:prstGeom prst="rect">
            <a:avLst/>
          </a:prstGeom>
          <a:noFill/>
        </p:spPr>
        <p:txBody>
          <a:bodyPr wrap="square">
            <a:spAutoFit/>
          </a:bodyPr>
          <a:lstStyle/>
          <a:p>
            <a:r>
              <a:rPr lang="en-US" sz="4800" b="1" dirty="0">
                <a:solidFill>
                  <a:schemeClr val="bg1"/>
                </a:solidFill>
              </a:rPr>
              <a:t>PEOPLE:  We gather to travel God’s redemption road together. </a:t>
            </a:r>
          </a:p>
          <a:p>
            <a:endParaRPr lang="en-US" sz="4800" b="1" dirty="0">
              <a:solidFill>
                <a:schemeClr val="bg1"/>
              </a:solidFill>
            </a:endParaRPr>
          </a:p>
          <a:p>
            <a:r>
              <a:rPr lang="en-US" sz="4800" b="1" dirty="0">
                <a:solidFill>
                  <a:schemeClr val="bg1"/>
                </a:solidFill>
              </a:rPr>
              <a:t>LEADER:   Some of us come to worship today, dry and thirsty, longing for relief and peace from the troubles that surround us. </a:t>
            </a:r>
            <a:endParaRPr lang="en-GB" sz="4800" b="1" dirty="0">
              <a:solidFill>
                <a:schemeClr val="bg1"/>
              </a:solidFill>
            </a:endParaRPr>
          </a:p>
        </p:txBody>
      </p:sp>
    </p:spTree>
    <p:extLst>
      <p:ext uri="{BB962C8B-B14F-4D97-AF65-F5344CB8AC3E}">
        <p14:creationId xmlns:p14="http://schemas.microsoft.com/office/powerpoint/2010/main" val="309126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21000" b="-2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71BD58-6DBA-DFE8-54AB-9495F1EE5E8E}"/>
              </a:ext>
            </a:extLst>
          </p:cNvPr>
          <p:cNvSpPr txBox="1"/>
          <p:nvPr/>
        </p:nvSpPr>
        <p:spPr>
          <a:xfrm>
            <a:off x="419100" y="333375"/>
            <a:ext cx="11639550" cy="5262979"/>
          </a:xfrm>
          <a:prstGeom prst="rect">
            <a:avLst/>
          </a:prstGeom>
          <a:noFill/>
        </p:spPr>
        <p:txBody>
          <a:bodyPr wrap="square">
            <a:spAutoFit/>
          </a:bodyPr>
          <a:lstStyle/>
          <a:p>
            <a:r>
              <a:rPr lang="en-US" sz="4800" b="1" dirty="0">
                <a:solidFill>
                  <a:schemeClr val="bg1"/>
                </a:solidFill>
              </a:rPr>
              <a:t>PEOPLE:  We gather to travel God’s redemption road together. </a:t>
            </a:r>
          </a:p>
          <a:p>
            <a:endParaRPr lang="en-US" sz="4800" b="1" dirty="0">
              <a:solidFill>
                <a:schemeClr val="bg1"/>
              </a:solidFill>
            </a:endParaRPr>
          </a:p>
          <a:p>
            <a:r>
              <a:rPr lang="en-US" sz="4800" b="1" dirty="0">
                <a:solidFill>
                  <a:schemeClr val="bg1"/>
                </a:solidFill>
              </a:rPr>
              <a:t>LEADER:  Some of us come to worship today with stories to tell of little resurrections, moments of new life that                 sprang up when we least expected them. </a:t>
            </a:r>
            <a:endParaRPr lang="en-GB" sz="4800" b="1" dirty="0">
              <a:solidFill>
                <a:schemeClr val="bg1"/>
              </a:solidFill>
            </a:endParaRPr>
          </a:p>
        </p:txBody>
      </p:sp>
    </p:spTree>
    <p:extLst>
      <p:ext uri="{BB962C8B-B14F-4D97-AF65-F5344CB8AC3E}">
        <p14:creationId xmlns:p14="http://schemas.microsoft.com/office/powerpoint/2010/main" val="134549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21000" b="-21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0736C9-6E71-C810-D61B-CFA0D634378F}"/>
              </a:ext>
            </a:extLst>
          </p:cNvPr>
          <p:cNvSpPr txBox="1"/>
          <p:nvPr/>
        </p:nvSpPr>
        <p:spPr>
          <a:xfrm>
            <a:off x="523875" y="504378"/>
            <a:ext cx="11144250" cy="5262979"/>
          </a:xfrm>
          <a:prstGeom prst="rect">
            <a:avLst/>
          </a:prstGeom>
          <a:noFill/>
        </p:spPr>
        <p:txBody>
          <a:bodyPr wrap="square">
            <a:spAutoFit/>
          </a:bodyPr>
          <a:lstStyle/>
          <a:p>
            <a:r>
              <a:rPr lang="en-US" sz="4800" b="1" dirty="0">
                <a:solidFill>
                  <a:schemeClr val="bg1"/>
                </a:solidFill>
              </a:rPr>
              <a:t>PEOPLE:   We gather to travel God’s redemption road together. </a:t>
            </a:r>
          </a:p>
          <a:p>
            <a:endParaRPr lang="en-US" sz="4800" b="1" dirty="0">
              <a:solidFill>
                <a:schemeClr val="bg1"/>
              </a:solidFill>
            </a:endParaRPr>
          </a:p>
          <a:p>
            <a:r>
              <a:rPr lang="en-US" sz="4800" b="1" dirty="0">
                <a:solidFill>
                  <a:schemeClr val="bg1"/>
                </a:solidFill>
              </a:rPr>
              <a:t>LEADER:  Beloved, whatever we bring with us to worship today, God welcomes us and calls us to work together as we travel God’s redemption road together. </a:t>
            </a:r>
            <a:endParaRPr lang="en-GB" sz="4800" b="1" dirty="0">
              <a:solidFill>
                <a:schemeClr val="bg1"/>
              </a:solidFill>
            </a:endParaRPr>
          </a:p>
        </p:txBody>
      </p:sp>
    </p:spTree>
    <p:extLst>
      <p:ext uri="{BB962C8B-B14F-4D97-AF65-F5344CB8AC3E}">
        <p14:creationId xmlns:p14="http://schemas.microsoft.com/office/powerpoint/2010/main" val="179817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21000" b="-21000"/>
          </a:stretch>
        </a:blipFill>
        <a:effectLst/>
      </p:bgPr>
    </p:bg>
    <p:spTree>
      <p:nvGrpSpPr>
        <p:cNvPr id="1" name="">
          <a:extLst>
            <a:ext uri="{FF2B5EF4-FFF2-40B4-BE49-F238E27FC236}">
              <a16:creationId xmlns:a16="http://schemas.microsoft.com/office/drawing/2014/main" id="{94990E1E-E2E5-93E6-C843-54CA1E09C37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9D61E88-0D93-1EC9-9DB1-40DAD8BCF711}"/>
              </a:ext>
            </a:extLst>
          </p:cNvPr>
          <p:cNvSpPr txBox="1"/>
          <p:nvPr/>
        </p:nvSpPr>
        <p:spPr>
          <a:xfrm>
            <a:off x="666750" y="1700242"/>
            <a:ext cx="10706100" cy="2308324"/>
          </a:xfrm>
          <a:prstGeom prst="rect">
            <a:avLst/>
          </a:prstGeom>
          <a:noFill/>
        </p:spPr>
        <p:txBody>
          <a:bodyPr wrap="square">
            <a:spAutoFit/>
          </a:bodyPr>
          <a:lstStyle/>
          <a:p>
            <a:r>
              <a:rPr lang="en-US" sz="4800" b="1" dirty="0">
                <a:solidFill>
                  <a:schemeClr val="bg1"/>
                </a:solidFill>
              </a:rPr>
              <a:t>People:    We gather to be truth-tellers and life-bringers as we travel God’s redemption road together.  </a:t>
            </a:r>
            <a:r>
              <a:rPr lang="en-GB" sz="4800" b="1" dirty="0">
                <a:solidFill>
                  <a:schemeClr val="bg1"/>
                </a:solidFill>
              </a:rPr>
              <a:t>Amen </a:t>
            </a:r>
          </a:p>
        </p:txBody>
      </p:sp>
    </p:spTree>
    <p:extLst>
      <p:ext uri="{BB962C8B-B14F-4D97-AF65-F5344CB8AC3E}">
        <p14:creationId xmlns:p14="http://schemas.microsoft.com/office/powerpoint/2010/main" val="423602363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9548</TotalTime>
  <Words>1142</Words>
  <Application>Microsoft Office PowerPoint</Application>
  <PresentationFormat>Widescreen</PresentationFormat>
  <Paragraphs>107</Paragraphs>
  <Slides>47</Slides>
  <Notes>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47</vt:i4>
      </vt:variant>
    </vt:vector>
  </HeadingPairs>
  <TitlesOfParts>
    <vt:vector size="65" baseType="lpstr">
      <vt:lpstr>Arial</vt:lpstr>
      <vt:lpstr>Arial Narrow</vt:lpstr>
      <vt:lpstr>Arial Rounded MT Bold</vt:lpstr>
      <vt:lpstr>Bahnschrift</vt:lpstr>
      <vt:lpstr>Bahnschrift SemiBold</vt:lpstr>
      <vt:lpstr>Baskerville Old Face</vt:lpstr>
      <vt:lpstr>Bodoni MT Black</vt:lpstr>
      <vt:lpstr>Bookman Old Style</vt:lpstr>
      <vt:lpstr>Bradley Hand ITC</vt:lpstr>
      <vt:lpstr>Calibri</vt:lpstr>
      <vt:lpstr>Calibri Light</vt:lpstr>
      <vt:lpstr>Calisto MT</vt:lpstr>
      <vt:lpstr>Edwardian Script ITC</vt:lpstr>
      <vt:lpstr>NotoSansArabicOnly</vt:lpstr>
      <vt:lpstr>Times New Roman</vt:lpstr>
      <vt:lpstr>Wingdings 2</vt:lpstr>
      <vt:lpstr>Office Theme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Hymn  “I Am On The Battlefield For My Lord”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Affirmation  of</vt:lpstr>
      <vt:lpstr>I believe in God the Father Almighty. The maker of heaven and earth;</vt:lpstr>
      <vt:lpstr>PowerPoint Presentation</vt:lpstr>
      <vt:lpstr>suffered under Pontius Pilate, was crucified, dead, and buried;</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Parish Notices/Recognition of Visitors</vt:lpstr>
      <vt:lpstr>The Offering  (It’s Giving Time)  “Praise God, from whom all blessings flow; praise him, all creatures here below; praise him above, ye heavenly host; praise Father Son, and Holy Ghost, Amen”</vt:lpstr>
      <vt:lpstr>WE Listen for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Wesley’s Male Ensemble</vt:lpstr>
      <vt:lpstr>THE MESSAGE  Rev. Doris R. Bright, Pastor</vt:lpstr>
      <vt:lpstr>Invitational  /  Altar Call  Wesley’s Male Ensemble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Thelma Cohen</cp:lastModifiedBy>
  <cp:revision>164</cp:revision>
  <dcterms:created xsi:type="dcterms:W3CDTF">2019-07-05T15:08:03Z</dcterms:created>
  <dcterms:modified xsi:type="dcterms:W3CDTF">2026-03-22T02:12:12Z</dcterms:modified>
</cp:coreProperties>
</file>