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489" r:id="rId6"/>
    <p:sldId id="262" r:id="rId7"/>
    <p:sldId id="477" r:id="rId8"/>
    <p:sldId id="476" r:id="rId9"/>
    <p:sldId id="478" r:id="rId10"/>
    <p:sldId id="577" r:id="rId11"/>
    <p:sldId id="263" r:id="rId12"/>
    <p:sldId id="527" r:id="rId13"/>
    <p:sldId id="266" r:id="rId14"/>
    <p:sldId id="267" r:id="rId15"/>
    <p:sldId id="281" r:id="rId16"/>
    <p:sldId id="286" r:id="rId17"/>
    <p:sldId id="351" r:id="rId18"/>
    <p:sldId id="287" r:id="rId19"/>
    <p:sldId id="352" r:id="rId20"/>
    <p:sldId id="288" r:id="rId21"/>
    <p:sldId id="289" r:id="rId22"/>
    <p:sldId id="353" r:id="rId23"/>
    <p:sldId id="282" r:id="rId24"/>
    <p:sldId id="344" r:id="rId25"/>
    <p:sldId id="428" r:id="rId26"/>
    <p:sldId id="338" r:id="rId27"/>
    <p:sldId id="317" r:id="rId28"/>
    <p:sldId id="384" r:id="rId29"/>
    <p:sldId id="539" r:id="rId30"/>
    <p:sldId id="546" r:id="rId31"/>
    <p:sldId id="545" r:id="rId32"/>
    <p:sldId id="544" r:id="rId33"/>
    <p:sldId id="543" r:id="rId34"/>
    <p:sldId id="542" r:id="rId35"/>
    <p:sldId id="541" r:id="rId36"/>
    <p:sldId id="270" r:id="rId37"/>
    <p:sldId id="578" r:id="rId38"/>
    <p:sldId id="579" r:id="rId39"/>
    <p:sldId id="277" r:id="rId40"/>
    <p:sldId id="27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3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50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C08EB-66BA-59C8-F9D4-1E60536DD183}"/>
              </a:ext>
            </a:extLst>
          </p:cNvPr>
          <p:cNvSpPr txBox="1"/>
          <p:nvPr/>
        </p:nvSpPr>
        <p:spPr>
          <a:xfrm>
            <a:off x="4136576" y="2460482"/>
            <a:ext cx="772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Sunday, March 29,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3EEF-4202-4D93-A972-C91D2F6269DF}"/>
              </a:ext>
            </a:extLst>
          </p:cNvPr>
          <p:cNvSpPr txBox="1"/>
          <p:nvPr/>
        </p:nvSpPr>
        <p:spPr>
          <a:xfrm>
            <a:off x="5849815" y="4501662"/>
            <a:ext cx="445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2026</a:t>
            </a:r>
            <a:endParaRPr lang="en-GB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FA552-0974-989E-AE04-A00D2205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0" y="133112"/>
            <a:ext cx="3505689" cy="341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28" y="536534"/>
            <a:ext cx="11064950" cy="5784931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6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Opening Hymn</a:t>
            </a:r>
            <a:br>
              <a:rPr lang="en-US" sz="6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6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“Blessed Be the Name”</a:t>
            </a:r>
            <a:br>
              <a:rPr lang="en-US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#63</a:t>
            </a:r>
            <a:br>
              <a:rPr lang="en-US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6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endParaRPr lang="en-US" sz="60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1A8C3-61B5-A687-CB77-2DB3936F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988A23-181A-1672-09E8-A8ABF002E557}"/>
              </a:ext>
            </a:extLst>
          </p:cNvPr>
          <p:cNvSpPr txBox="1"/>
          <p:nvPr/>
        </p:nvSpPr>
        <p:spPr>
          <a:xfrm>
            <a:off x="695325" y="495300"/>
            <a:ext cx="106489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0" i="0" dirty="0">
                <a:effectLst/>
                <a:latin typeface="NotoSansArabicOnly"/>
              </a:rPr>
              <a:t>Blessed be the name!</a:t>
            </a:r>
            <a:br>
              <a:rPr lang="en-US" sz="6000" dirty="0"/>
            </a:br>
            <a:r>
              <a:rPr lang="en-US" sz="6000" b="0" i="0" dirty="0">
                <a:effectLst/>
                <a:latin typeface="NotoSansArabicOnly"/>
              </a:rPr>
              <a:t>Blessed be the name!</a:t>
            </a:r>
            <a:br>
              <a:rPr lang="en-US" sz="6000" dirty="0"/>
            </a:br>
            <a:r>
              <a:rPr lang="en-US" sz="6000" b="0" i="0" dirty="0">
                <a:effectLst/>
                <a:latin typeface="NotoSansArabicOnly"/>
              </a:rPr>
              <a:t>Blessed be the name of the Lord!</a:t>
            </a:r>
            <a:br>
              <a:rPr lang="en-US" sz="6000" dirty="0"/>
            </a:br>
            <a:r>
              <a:rPr lang="en-US" sz="6000" b="0" i="0" dirty="0">
                <a:effectLst/>
                <a:latin typeface="NotoSansArabicOnly"/>
              </a:rPr>
              <a:t>Blessed be the name!</a:t>
            </a:r>
            <a:br>
              <a:rPr lang="en-US" sz="6000" dirty="0"/>
            </a:br>
            <a:r>
              <a:rPr lang="en-US" sz="6000" b="0" i="0" dirty="0">
                <a:effectLst/>
                <a:latin typeface="NotoSansArabicOnly"/>
              </a:rPr>
              <a:t>Blessed be the name!</a:t>
            </a:r>
            <a:br>
              <a:rPr lang="en-US" sz="6000" dirty="0"/>
            </a:br>
            <a:r>
              <a:rPr lang="en-US" sz="6000" b="0" i="0" dirty="0">
                <a:effectLst/>
                <a:latin typeface="NotoSansArabicOnly"/>
              </a:rPr>
              <a:t>Blessed be the name of the Lord!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8552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769434" y="1744892"/>
            <a:ext cx="109504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Sis. Thelma Cohen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02277-385B-1722-8072-CC4193E1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371925" y="6037926"/>
            <a:ext cx="720496" cy="9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A0CEDE-B976-7624-0026-8DA9DD77D4F1}"/>
              </a:ext>
            </a:extLst>
          </p:cNvPr>
          <p:cNvSpPr txBox="1">
            <a:spLocks/>
          </p:cNvSpPr>
          <p:nvPr/>
        </p:nvSpPr>
        <p:spPr>
          <a:xfrm>
            <a:off x="914812" y="1103761"/>
            <a:ext cx="10596795" cy="377098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Response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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53" y="2254103"/>
            <a:ext cx="8308380" cy="29239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67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A</a:t>
            </a: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ffirmation </a:t>
            </a:r>
            <a:b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2BBAA-5F6B-305F-8908-76ED11950D87}"/>
              </a:ext>
            </a:extLst>
          </p:cNvPr>
          <p:cNvSpPr txBox="1"/>
          <p:nvPr/>
        </p:nvSpPr>
        <p:spPr>
          <a:xfrm>
            <a:off x="8080745" y="6198797"/>
            <a:ext cx="381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Apostles’ Creed</a:t>
            </a: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1D5D8-72B7-F303-859E-802559A1BE0E}"/>
              </a:ext>
            </a:extLst>
          </p:cNvPr>
          <p:cNvSpPr txBox="1"/>
          <p:nvPr/>
        </p:nvSpPr>
        <p:spPr>
          <a:xfrm>
            <a:off x="8887047" y="350874"/>
            <a:ext cx="2200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#881</a:t>
            </a:r>
            <a:endParaRPr lang="en-GB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863" y="726106"/>
            <a:ext cx="8315865" cy="487154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4106174" y="612844"/>
            <a:ext cx="7639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and in Jesus Christ his only Son our Lord: who was conceived by the Holy Spirit, 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422060"/>
            <a:ext cx="6359550" cy="456467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5331124" y="1053095"/>
            <a:ext cx="65019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third day he rose from the dead; he ascended into heaven,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27" y="68606"/>
            <a:ext cx="6728602" cy="6720787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DA237-4772-B46A-7F65-DF5A1EA8012C}"/>
              </a:ext>
            </a:extLst>
          </p:cNvPr>
          <p:cNvSpPr txBox="1"/>
          <p:nvPr/>
        </p:nvSpPr>
        <p:spPr>
          <a:xfrm>
            <a:off x="4509370" y="2705725"/>
            <a:ext cx="6730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Processional</a:t>
            </a:r>
            <a:endParaRPr lang="en-GB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2FFB8-9618-968F-B0F6-DEDE47FC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07" y="942628"/>
            <a:ext cx="3858163" cy="497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939" y="197888"/>
            <a:ext cx="6156091" cy="588321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5351347" y="843677"/>
            <a:ext cx="67026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resurrection of the body, and the life everlasting. Amen.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208567" y="2123637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Glory be to the Father, and to the Son and to the Holy Ghost,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5074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Patri, #71</a:t>
            </a:r>
            <a:endParaRPr lang="en-GB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as it was in the beginning, is now, and ever shall be, world with-out end. 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A-men.  A-men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5844988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47025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561499" y="331076"/>
            <a:ext cx="11324895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Proclamation and Response/We Listen for God’s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333554" y="2306511"/>
            <a:ext cx="115248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118: 1-2, 19-29(ESV)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Matthew 21: 1-11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(ESV)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BB1AF-8565-66AD-59A0-2AD90035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C95DF-63B4-2F25-9AD8-34C60692996F}"/>
              </a:ext>
            </a:extLst>
          </p:cNvPr>
          <p:cNvSpPr txBox="1"/>
          <p:nvPr/>
        </p:nvSpPr>
        <p:spPr>
          <a:xfrm>
            <a:off x="620232" y="265845"/>
            <a:ext cx="1095153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Psalm 118: 1-2  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118:1 - O give thanks to the LORD, for he is good; his steadfast love endures forever!</a:t>
            </a:r>
          </a:p>
          <a:p>
            <a:endParaRPr lang="en-US" sz="54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118:2  -  Let Israel say, “His steadfast love endures forever.”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1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C3F8F-5540-E5EA-3133-EFDD4261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A97F8E-8637-D401-DC7B-1FD66A6D76DD}"/>
              </a:ext>
            </a:extLst>
          </p:cNvPr>
          <p:cNvSpPr txBox="1"/>
          <p:nvPr/>
        </p:nvSpPr>
        <p:spPr>
          <a:xfrm>
            <a:off x="482009" y="394692"/>
            <a:ext cx="1122798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118:19 - Open to me the gates of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righteousness, that I may enter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through them and give thanks to the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LORD.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118:20 - This is the gate of the LORD; the righteous shall enter through it.</a:t>
            </a:r>
          </a:p>
        </p:txBody>
      </p:sp>
    </p:spTree>
    <p:extLst>
      <p:ext uri="{BB962C8B-B14F-4D97-AF65-F5344CB8AC3E}">
        <p14:creationId xmlns:p14="http://schemas.microsoft.com/office/powerpoint/2010/main" val="321628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3659067" y="4226390"/>
            <a:ext cx="7740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Bahnschrift" panose="020B0502040204020203" pitchFamily="34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5CAA-5131-5378-9B8F-137B8445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142" y="14092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863F4-C6B6-41D8-9268-6197D7C35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09CA12-6885-DED9-5372-36BD67530E81}"/>
              </a:ext>
            </a:extLst>
          </p:cNvPr>
          <p:cNvSpPr txBox="1"/>
          <p:nvPr/>
        </p:nvSpPr>
        <p:spPr>
          <a:xfrm>
            <a:off x="329609" y="233916"/>
            <a:ext cx="1135557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118:21 - I thank you that you have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answered me and have become my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salvation.</a:t>
            </a:r>
          </a:p>
          <a:p>
            <a:endParaRPr lang="en-US" sz="54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118:22  - The stone that the builders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rejected has become the chief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cornerstone.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27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230EF-7332-A7CE-FCB9-BC257E31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030C7-55EE-8AD9-BE0A-7673B10536F4}"/>
              </a:ext>
            </a:extLst>
          </p:cNvPr>
          <p:cNvSpPr txBox="1"/>
          <p:nvPr/>
        </p:nvSpPr>
        <p:spPr>
          <a:xfrm>
            <a:off x="520995" y="361507"/>
            <a:ext cx="114725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118:23  - This is the Lord’s doing; it is marvelous in our eyes.</a:t>
            </a:r>
          </a:p>
          <a:p>
            <a:endParaRPr lang="en-US" sz="54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118:24 - This is the day that the LORD has made; let us rejoice and be glad in it.</a:t>
            </a:r>
          </a:p>
        </p:txBody>
      </p:sp>
    </p:spTree>
    <p:extLst>
      <p:ext uri="{BB962C8B-B14F-4D97-AF65-F5344CB8AC3E}">
        <p14:creationId xmlns:p14="http://schemas.microsoft.com/office/powerpoint/2010/main" val="2979849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E8A90-44F6-13DD-03D4-7C485B9E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E0C250-36C9-BD25-EECB-E7F0B9597629}"/>
              </a:ext>
            </a:extLst>
          </p:cNvPr>
          <p:cNvSpPr txBox="1"/>
          <p:nvPr/>
        </p:nvSpPr>
        <p:spPr>
          <a:xfrm>
            <a:off x="212651" y="170122"/>
            <a:ext cx="117915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118:25 - Save us, we beseech you, O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LORD! O LORD, we beseech you, give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us success!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118:26 -  Blessed is the one who comes in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the name of the LORD. We bless you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from the house of the LORD.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7942C-0FB6-54EA-E6AE-39F9D31A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027E1-6E57-E930-241F-A51B297B560B}"/>
              </a:ext>
            </a:extLst>
          </p:cNvPr>
          <p:cNvSpPr txBox="1"/>
          <p:nvPr/>
        </p:nvSpPr>
        <p:spPr>
          <a:xfrm>
            <a:off x="349102" y="197346"/>
            <a:ext cx="1149379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118:27 - The LORD is God, and he has given us light. Bind the festal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procession with branches, up to the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horns of the altar.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118:28 - You are my God, and I will give thanks to you; you are my God; I will extol you.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85DBA-7BBA-D9FD-93F1-1A8B5505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DDE4F-B601-263B-0BCB-279EF54CAA2E}"/>
              </a:ext>
            </a:extLst>
          </p:cNvPr>
          <p:cNvSpPr txBox="1"/>
          <p:nvPr/>
        </p:nvSpPr>
        <p:spPr>
          <a:xfrm>
            <a:off x="495301" y="1914082"/>
            <a:ext cx="114585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118:29 - O give thanks to the LORD, for he is good, for his steadfast love endures forever.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1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B3058-57F7-2205-6285-B2877080B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CB3E-680C-CB45-A234-D3A67AD2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MESSAGE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Rev. Doris R. Bright, Pastor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1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82DD7-E281-DD3C-6E46-E9775D9C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9798-F28A-8EBD-182F-20D96B91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02" y="1543506"/>
            <a:ext cx="10596795" cy="377098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Invitational  /  Altar Call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Ensemble</a:t>
            </a:r>
            <a:endParaRPr lang="en-US" sz="96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92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8BC04-425F-214A-B026-7CFAD730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075" y="26284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5F7B1-0532-D829-46BC-F22F842684BE}"/>
              </a:ext>
            </a:extLst>
          </p:cNvPr>
          <p:cNvSpPr txBox="1"/>
          <p:nvPr/>
        </p:nvSpPr>
        <p:spPr>
          <a:xfrm>
            <a:off x="959005" y="457200"/>
            <a:ext cx="9879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atin typeface="Baskerville Old Face" panose="02020602080505020303" pitchFamily="18" charset="0"/>
              </a:rPr>
              <a:t>Reverend Doris Bright</a:t>
            </a:r>
            <a:endParaRPr lang="en-GB" sz="66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234A-B5AE-DCF5-17D6-A2FB0EBC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FE1C5-6B30-2B74-046B-D6A560134874}"/>
              </a:ext>
            </a:extLst>
          </p:cNvPr>
          <p:cNvSpPr txBox="1"/>
          <p:nvPr/>
        </p:nvSpPr>
        <p:spPr>
          <a:xfrm>
            <a:off x="599701" y="394636"/>
            <a:ext cx="447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dobe Devanagari" panose="02040503050201020203" pitchFamily="18" charset="0"/>
              </a:rPr>
              <a:t>Greetings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34227-8742-A75E-C7DC-A5CAE077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8" y="1638996"/>
            <a:ext cx="7163454" cy="482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36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385870" y="116062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6931F-16EF-B476-734E-BE4051ACCC6A}"/>
              </a:ext>
            </a:extLst>
          </p:cNvPr>
          <p:cNvSpPr txBox="1"/>
          <p:nvPr/>
        </p:nvSpPr>
        <p:spPr>
          <a:xfrm>
            <a:off x="385870" y="1317034"/>
            <a:ext cx="115489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LEADER:  “Lenten  travelers the journey to the cross begins with a procession into Jerusalem, a demonstration of Jesus’ saving power. 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PEOPLE:   We come to praise Jesus, the Messiah, the One who saves!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E73D68-7A2D-54C5-40F4-9FE7B3E56509}"/>
              </a:ext>
            </a:extLst>
          </p:cNvPr>
          <p:cNvSpPr txBox="1"/>
          <p:nvPr/>
        </p:nvSpPr>
        <p:spPr>
          <a:xfrm>
            <a:off x="509587" y="504378"/>
            <a:ext cx="110347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LEADER:  The crowds line the path and shout “Hosanna! Save us!” as Jesus rides in, not on a mighty war horse, but on the backs of a donkey and a colt. 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PEOPLE:  We come to call on Jesus, the Messiah, the One who saves!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71BD58-6DBA-DFE8-54AB-9495F1EE5E8E}"/>
              </a:ext>
            </a:extLst>
          </p:cNvPr>
          <p:cNvSpPr txBox="1"/>
          <p:nvPr/>
        </p:nvSpPr>
        <p:spPr>
          <a:xfrm>
            <a:off x="419100" y="333375"/>
            <a:ext cx="116395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LEADER:  The city murmurs, wondering who this person is who demonstrates power through humility, strength without tyranny.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PEOPLE:  We come to witness Jesus, the Messiah, the One who saves!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9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0736C9-6E71-C810-D61B-CFA0D634378F}"/>
              </a:ext>
            </a:extLst>
          </p:cNvPr>
          <p:cNvSpPr txBox="1"/>
          <p:nvPr/>
        </p:nvSpPr>
        <p:spPr>
          <a:xfrm>
            <a:off x="523875" y="504378"/>
            <a:ext cx="111442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LEADER:   Lenten travelers, will you come on the journey to Jerusalem, following a Messiah who saves us to live after the pattern of the kin-</a:t>
            </a:r>
            <a:r>
              <a:rPr lang="en-US" sz="4800" b="1" dirty="0" err="1">
                <a:solidFill>
                  <a:schemeClr val="bg1"/>
                </a:solidFill>
              </a:rPr>
              <a:t>dom</a:t>
            </a:r>
            <a:r>
              <a:rPr lang="en-US" sz="4800" b="1" dirty="0">
                <a:solidFill>
                  <a:schemeClr val="bg1"/>
                </a:solidFill>
              </a:rPr>
              <a:t> of God, not the kingdoms of this world? 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90E1E-E2E5-93E6-C843-54CA1E09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D61E88-0D93-1EC9-9DB1-40DAD8BCF711}"/>
              </a:ext>
            </a:extLst>
          </p:cNvPr>
          <p:cNvSpPr txBox="1"/>
          <p:nvPr/>
        </p:nvSpPr>
        <p:spPr>
          <a:xfrm>
            <a:off x="666750" y="1700242"/>
            <a:ext cx="1070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PEOPLE:  We come to follow Jesus, the Messiah, the One who saves!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36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</TotalTime>
  <Words>839</Words>
  <Application>Microsoft Office PowerPoint</Application>
  <PresentationFormat>Widescreen</PresentationFormat>
  <Paragraphs>84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Arial Narrow</vt:lpstr>
      <vt:lpstr>Arial Rounded MT Bold</vt:lpstr>
      <vt:lpstr>Bahnschrift</vt:lpstr>
      <vt:lpstr>Bahnschrift SemiBold</vt:lpstr>
      <vt:lpstr>Baskerville Old Face</vt:lpstr>
      <vt:lpstr>Bodoni MT Black</vt:lpstr>
      <vt:lpstr>Bookman Old Style</vt:lpstr>
      <vt:lpstr>Bradley Hand ITC</vt:lpstr>
      <vt:lpstr>Calibri</vt:lpstr>
      <vt:lpstr>Calibri Light</vt:lpstr>
      <vt:lpstr>Calisto MT</vt:lpstr>
      <vt:lpstr>Edwardian Script ITC</vt:lpstr>
      <vt:lpstr>NotoSansArabicOnly</vt:lpstr>
      <vt:lpstr>Times New Roman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Hymn  “Blessed Be the Name” #63  </vt:lpstr>
      <vt:lpstr>PowerPoint Presentation</vt:lpstr>
      <vt:lpstr>PowerPoint Presentation</vt:lpstr>
      <vt:lpstr>PowerPoint Presentation</vt:lpstr>
      <vt:lpstr>Affirmation  of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Parish Notices/Recognition of Visitors</vt:lpstr>
      <vt:lpstr>The Offering  (It’s Giving Time)  “Praise God, from whom all blessings flow; praise him, all creatures here below; praise him above, ye heavenly host; praise Father Son, and Holy Ghost, Amen”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 Wesley’s Ensemble</vt:lpstr>
      <vt:lpstr>THE MESSAGE  Rev. Doris R. Bright, Pastor</vt:lpstr>
      <vt:lpstr>Invitational  /  Altar Call  Wesley’s Ensemble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165</cp:revision>
  <dcterms:created xsi:type="dcterms:W3CDTF">2019-07-05T15:08:03Z</dcterms:created>
  <dcterms:modified xsi:type="dcterms:W3CDTF">2026-03-28T23:00:59Z</dcterms:modified>
</cp:coreProperties>
</file>