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Lst>
  <p:sldIdLst>
    <p:sldId id="429" r:id="rId3"/>
    <p:sldId id="340" r:id="rId4"/>
    <p:sldId id="311" r:id="rId5"/>
    <p:sldId id="489" r:id="rId6"/>
    <p:sldId id="262" r:id="rId7"/>
    <p:sldId id="477" r:id="rId8"/>
    <p:sldId id="476" r:id="rId9"/>
    <p:sldId id="478" r:id="rId10"/>
    <p:sldId id="577" r:id="rId11"/>
    <p:sldId id="263" r:id="rId12"/>
    <p:sldId id="527" r:id="rId13"/>
    <p:sldId id="584" r:id="rId14"/>
    <p:sldId id="585" r:id="rId15"/>
    <p:sldId id="587" r:id="rId16"/>
    <p:sldId id="583" r:id="rId17"/>
    <p:sldId id="586" r:id="rId18"/>
    <p:sldId id="266" r:id="rId19"/>
    <p:sldId id="267" r:id="rId20"/>
    <p:sldId id="281" r:id="rId21"/>
    <p:sldId id="286" r:id="rId22"/>
    <p:sldId id="351" r:id="rId23"/>
    <p:sldId id="287" r:id="rId24"/>
    <p:sldId id="352" r:id="rId25"/>
    <p:sldId id="288" r:id="rId26"/>
    <p:sldId id="289" r:id="rId27"/>
    <p:sldId id="353" r:id="rId28"/>
    <p:sldId id="282" r:id="rId29"/>
    <p:sldId id="344" r:id="rId30"/>
    <p:sldId id="428" r:id="rId31"/>
    <p:sldId id="338" r:id="rId32"/>
    <p:sldId id="317" r:id="rId33"/>
    <p:sldId id="384" r:id="rId34"/>
    <p:sldId id="539" r:id="rId35"/>
    <p:sldId id="546" r:id="rId36"/>
    <p:sldId id="545" r:id="rId37"/>
    <p:sldId id="544" r:id="rId38"/>
    <p:sldId id="543" r:id="rId39"/>
    <p:sldId id="542" r:id="rId40"/>
    <p:sldId id="582" r:id="rId41"/>
    <p:sldId id="541" r:id="rId42"/>
    <p:sldId id="270" r:id="rId43"/>
    <p:sldId id="256" r:id="rId44"/>
    <p:sldId id="257" r:id="rId45"/>
    <p:sldId id="579" r:id="rId46"/>
    <p:sldId id="401" r:id="rId47"/>
    <p:sldId id="402" r:id="rId48"/>
    <p:sldId id="461" r:id="rId49"/>
    <p:sldId id="403" r:id="rId50"/>
    <p:sldId id="449" r:id="rId51"/>
    <p:sldId id="404" r:id="rId52"/>
    <p:sldId id="405" r:id="rId53"/>
    <p:sldId id="406" r:id="rId54"/>
    <p:sldId id="407" r:id="rId55"/>
    <p:sldId id="409" r:id="rId56"/>
    <p:sldId id="410" r:id="rId57"/>
    <p:sldId id="411" r:id="rId58"/>
    <p:sldId id="412" r:id="rId59"/>
    <p:sldId id="413" r:id="rId60"/>
    <p:sldId id="414" r:id="rId61"/>
    <p:sldId id="415" r:id="rId62"/>
    <p:sldId id="416" r:id="rId63"/>
    <p:sldId id="450" r:id="rId64"/>
    <p:sldId id="417" r:id="rId65"/>
    <p:sldId id="451" r:id="rId66"/>
    <p:sldId id="452" r:id="rId67"/>
    <p:sldId id="418" r:id="rId68"/>
    <p:sldId id="453" r:id="rId69"/>
    <p:sldId id="419" r:id="rId70"/>
    <p:sldId id="420" r:id="rId71"/>
    <p:sldId id="454" r:id="rId72"/>
    <p:sldId id="421" r:id="rId73"/>
    <p:sldId id="422" r:id="rId74"/>
    <p:sldId id="423" r:id="rId75"/>
    <p:sldId id="424" r:id="rId76"/>
    <p:sldId id="425" r:id="rId77"/>
    <p:sldId id="277" r:id="rId78"/>
    <p:sldId id="588" r:id="rId79"/>
    <p:sldId id="279"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A90"/>
    <a:srgbClr val="F17A52"/>
    <a:srgbClr val="D13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4" autoAdjust="0"/>
    <p:restoredTop sz="94660" autoAdjust="0"/>
  </p:normalViewPr>
  <p:slideViewPr>
    <p:cSldViewPr snapToGrid="0">
      <p:cViewPr varScale="1">
        <p:scale>
          <a:sx n="99" d="100"/>
          <a:sy n="99" d="100"/>
        </p:scale>
        <p:origin x="72" y="25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05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4/4/2026</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4/4/2026</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4/4/2026</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4/4/2026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4/4/2026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4/4/2026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4/4/2026</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4/4/2026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4/4/2026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4/4/2026</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4/4/2026</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4/4/2026</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4/4/2026</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4/4/2026</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4/4/2026</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4/4/2026</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4/4/2026</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4/4/2026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rockharborchurch.net/join-us-for-resurrection-sunday/" TargetMode="External"/><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4" Type="http://schemas.microsoft.com/office/2007/relationships/hdphoto" Target="../media/hdphoto2.wdp"/></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374128" y="536534"/>
            <a:ext cx="11064950" cy="5784931"/>
          </a:xfrm>
        </p:spPr>
        <p:txBody>
          <a:bodyPr vert="horz" lIns="91440" tIns="45720" rIns="91440" bIns="0" rtlCol="0" anchor="ctr">
            <a:noAutofit/>
          </a:bodyPr>
          <a:lstStyle/>
          <a:p>
            <a:pPr algn="ctr"/>
            <a:r>
              <a:rPr lang="en-US" sz="6000" b="1" dirty="0">
                <a:latin typeface="Arial Rounded MT Bold" panose="020F0704030504030204" pitchFamily="34" charset="0"/>
                <a:cs typeface="Calibri Light" panose="020F0302020204030204" pitchFamily="34" charset="0"/>
              </a:rPr>
              <a:t>Opening Hymn</a:t>
            </a:r>
            <a:br>
              <a:rPr lang="en-US" sz="6000" b="1" dirty="0">
                <a:latin typeface="Arial Rounded MT Bold" panose="020F0704030504030204" pitchFamily="34" charset="0"/>
                <a:cs typeface="Calibri Light" panose="020F0302020204030204" pitchFamily="34" charset="0"/>
              </a:rPr>
            </a:br>
            <a:br>
              <a:rPr lang="en-US" sz="6000" b="1" dirty="0">
                <a:latin typeface="Arial Rounded MT Bold" panose="020F0704030504030204" pitchFamily="34" charset="0"/>
                <a:cs typeface="Calibri Light" panose="020F0302020204030204" pitchFamily="34" charset="0"/>
              </a:rPr>
            </a:br>
            <a:r>
              <a:rPr lang="en-US" b="1" dirty="0">
                <a:latin typeface="Arial Rounded MT Bold" panose="020F0704030504030204" pitchFamily="34" charset="0"/>
                <a:cs typeface="Calibri Light" panose="020F0302020204030204" pitchFamily="34" charset="0"/>
              </a:rPr>
              <a:t>“Because He Lives”</a:t>
            </a:r>
            <a:br>
              <a:rPr lang="en-US" b="1" dirty="0">
                <a:latin typeface="Arial Rounded MT Bold" panose="020F0704030504030204" pitchFamily="34" charset="0"/>
                <a:cs typeface="Calibri Light" panose="020F0302020204030204" pitchFamily="34" charset="0"/>
              </a:rPr>
            </a:br>
            <a:r>
              <a:rPr lang="en-US" b="1" dirty="0">
                <a:latin typeface="Arial Rounded MT Bold" panose="020F0704030504030204" pitchFamily="34" charset="0"/>
                <a:cs typeface="Calibri Light" panose="020F0302020204030204" pitchFamily="34" charset="0"/>
              </a:rPr>
              <a:t>#364</a:t>
            </a:r>
            <a:endParaRPr lang="en-US" sz="60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A1A8C3-61B5-A687-CB77-2DB3936F33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F988A23-181A-1672-09E8-A8ABF002E557}"/>
              </a:ext>
            </a:extLst>
          </p:cNvPr>
          <p:cNvSpPr txBox="1"/>
          <p:nvPr/>
        </p:nvSpPr>
        <p:spPr>
          <a:xfrm>
            <a:off x="211756" y="495300"/>
            <a:ext cx="11415561" cy="5078313"/>
          </a:xfrm>
          <a:prstGeom prst="rect">
            <a:avLst/>
          </a:prstGeom>
          <a:noFill/>
        </p:spPr>
        <p:txBody>
          <a:bodyPr wrap="square">
            <a:spAutoFit/>
          </a:bodyPr>
          <a:lstStyle/>
          <a:p>
            <a:pPr marL="914400" indent="-914400" algn="ctr">
              <a:buAutoNum type="arabicPeriod"/>
            </a:pPr>
            <a:r>
              <a:rPr lang="en-US" sz="5400" b="1" dirty="0"/>
              <a:t>God sent His son, </a:t>
            </a:r>
          </a:p>
          <a:p>
            <a:pPr algn="ctr"/>
            <a:r>
              <a:rPr lang="en-US" sz="5400" b="1" dirty="0"/>
              <a:t>they called Him Jesus</a:t>
            </a:r>
            <a:br>
              <a:rPr lang="en-US" sz="5400" b="1" dirty="0"/>
            </a:br>
            <a:r>
              <a:rPr lang="en-US" sz="5400" b="1" dirty="0"/>
              <a:t>He came to love, heal, and forgive.</a:t>
            </a:r>
            <a:br>
              <a:rPr lang="en-US" sz="5400" b="1" dirty="0"/>
            </a:br>
            <a:r>
              <a:rPr lang="en-US" sz="5400" b="1" dirty="0"/>
              <a:t>He lived and died to buy my pardon,</a:t>
            </a:r>
            <a:br>
              <a:rPr lang="en-US" sz="5400" b="1" dirty="0"/>
            </a:br>
            <a:r>
              <a:rPr lang="en-US" sz="5400" b="1" dirty="0"/>
              <a:t>An empty grave is there to prove my Savior lives.</a:t>
            </a:r>
            <a:endParaRPr lang="en-GB" sz="5400" b="1" dirty="0"/>
          </a:p>
        </p:txBody>
      </p:sp>
    </p:spTree>
    <p:extLst>
      <p:ext uri="{BB962C8B-B14F-4D97-AF65-F5344CB8AC3E}">
        <p14:creationId xmlns:p14="http://schemas.microsoft.com/office/powerpoint/2010/main" val="31855275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2AB769-47A6-0CC7-2BC7-84D53E2623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4A34C6D-A304-1480-5D37-F683FDC8D4AE}"/>
              </a:ext>
            </a:extLst>
          </p:cNvPr>
          <p:cNvSpPr txBox="1"/>
          <p:nvPr/>
        </p:nvSpPr>
        <p:spPr>
          <a:xfrm>
            <a:off x="695325" y="495300"/>
            <a:ext cx="10648950" cy="5078313"/>
          </a:xfrm>
          <a:prstGeom prst="rect">
            <a:avLst/>
          </a:prstGeom>
          <a:noFill/>
        </p:spPr>
        <p:txBody>
          <a:bodyPr wrap="square">
            <a:spAutoFit/>
          </a:bodyPr>
          <a:lstStyle/>
          <a:p>
            <a:pPr algn="ctr"/>
            <a:r>
              <a:rPr lang="en-US" sz="5400" b="1" dirty="0"/>
              <a:t>Because He lives, </a:t>
            </a:r>
          </a:p>
          <a:p>
            <a:pPr algn="ctr"/>
            <a:r>
              <a:rPr lang="en-US" sz="5400" b="1" dirty="0"/>
              <a:t>I can face tomorrow.</a:t>
            </a:r>
            <a:br>
              <a:rPr lang="en-US" sz="5400" b="1" dirty="0"/>
            </a:br>
            <a:r>
              <a:rPr lang="en-US" sz="5400" b="1" dirty="0"/>
              <a:t>Because He lives, All fear is gone.</a:t>
            </a:r>
            <a:br>
              <a:rPr lang="en-US" sz="5400" b="1" dirty="0"/>
            </a:br>
            <a:r>
              <a:rPr lang="en-US" sz="5400" b="1" dirty="0"/>
              <a:t>Because I know He holds the future,</a:t>
            </a:r>
            <a:br>
              <a:rPr lang="en-US" sz="5400" b="1" dirty="0"/>
            </a:br>
            <a:r>
              <a:rPr lang="en-US" sz="5400" b="1" dirty="0"/>
              <a:t>And life is worth the living just because He lives.</a:t>
            </a:r>
            <a:endParaRPr lang="en-GB" sz="5400" b="1" dirty="0"/>
          </a:p>
        </p:txBody>
      </p:sp>
    </p:spTree>
    <p:extLst>
      <p:ext uri="{BB962C8B-B14F-4D97-AF65-F5344CB8AC3E}">
        <p14:creationId xmlns:p14="http://schemas.microsoft.com/office/powerpoint/2010/main" val="295744671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CB13F8-676A-6DEC-044A-4BC50687B26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F07944-CD60-B73A-BAE6-C175732A9D94}"/>
              </a:ext>
            </a:extLst>
          </p:cNvPr>
          <p:cNvSpPr txBox="1"/>
          <p:nvPr/>
        </p:nvSpPr>
        <p:spPr>
          <a:xfrm>
            <a:off x="695325" y="986188"/>
            <a:ext cx="10648950" cy="5078313"/>
          </a:xfrm>
          <a:prstGeom prst="rect">
            <a:avLst/>
          </a:prstGeom>
          <a:noFill/>
        </p:spPr>
        <p:txBody>
          <a:bodyPr wrap="square">
            <a:spAutoFit/>
          </a:bodyPr>
          <a:lstStyle/>
          <a:p>
            <a:pPr algn="ctr"/>
            <a:r>
              <a:rPr lang="en-US" sz="5400" b="1" dirty="0"/>
              <a:t>2.  How sweet to hold a newborn baby,</a:t>
            </a:r>
            <a:br>
              <a:rPr lang="en-US" sz="5400" b="1" dirty="0"/>
            </a:br>
            <a:r>
              <a:rPr lang="en-US" sz="5400" b="1" dirty="0"/>
              <a:t>And feel the pride and joy he gives.</a:t>
            </a:r>
            <a:br>
              <a:rPr lang="en-US" sz="5400" b="1" dirty="0"/>
            </a:br>
            <a:r>
              <a:rPr lang="en-US" sz="5400" b="1" dirty="0"/>
              <a:t>But greater still the calm assurance,</a:t>
            </a:r>
            <a:br>
              <a:rPr lang="en-US" sz="5400" b="1" dirty="0"/>
            </a:br>
            <a:r>
              <a:rPr lang="en-US" sz="5400" b="1" dirty="0"/>
              <a:t>This child can face uncertain days because He lives.</a:t>
            </a:r>
            <a:endParaRPr lang="en-GB" sz="5400" b="1" dirty="0"/>
          </a:p>
        </p:txBody>
      </p:sp>
    </p:spTree>
    <p:extLst>
      <p:ext uri="{BB962C8B-B14F-4D97-AF65-F5344CB8AC3E}">
        <p14:creationId xmlns:p14="http://schemas.microsoft.com/office/powerpoint/2010/main" val="77856348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DAA1CA-6062-973F-3660-0876A88C627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D145B26-F94E-B894-C743-3637013645ED}"/>
              </a:ext>
            </a:extLst>
          </p:cNvPr>
          <p:cNvSpPr txBox="1"/>
          <p:nvPr/>
        </p:nvSpPr>
        <p:spPr>
          <a:xfrm>
            <a:off x="695325" y="495300"/>
            <a:ext cx="10648950" cy="5078313"/>
          </a:xfrm>
          <a:prstGeom prst="rect">
            <a:avLst/>
          </a:prstGeom>
          <a:noFill/>
        </p:spPr>
        <p:txBody>
          <a:bodyPr wrap="square">
            <a:spAutoFit/>
          </a:bodyPr>
          <a:lstStyle/>
          <a:p>
            <a:pPr algn="ctr"/>
            <a:r>
              <a:rPr lang="en-US" sz="5400" b="1" dirty="0"/>
              <a:t>Because He lives, </a:t>
            </a:r>
          </a:p>
          <a:p>
            <a:pPr algn="ctr"/>
            <a:r>
              <a:rPr lang="en-US" sz="5400" b="1" dirty="0"/>
              <a:t>I can face tomorrow.</a:t>
            </a:r>
            <a:br>
              <a:rPr lang="en-US" sz="5400" b="1" dirty="0"/>
            </a:br>
            <a:r>
              <a:rPr lang="en-US" sz="5400" b="1" dirty="0"/>
              <a:t>Because He lives, All fear is gone.</a:t>
            </a:r>
            <a:br>
              <a:rPr lang="en-US" sz="5400" b="1" dirty="0"/>
            </a:br>
            <a:r>
              <a:rPr lang="en-US" sz="5400" b="1" dirty="0"/>
              <a:t>Because I know He holds the future,</a:t>
            </a:r>
            <a:br>
              <a:rPr lang="en-US" sz="5400" b="1" dirty="0"/>
            </a:br>
            <a:r>
              <a:rPr lang="en-US" sz="5400" b="1" dirty="0"/>
              <a:t>And life is worth the living just because He lives.</a:t>
            </a:r>
            <a:endParaRPr lang="en-GB" sz="5400" b="1" dirty="0"/>
          </a:p>
        </p:txBody>
      </p:sp>
    </p:spTree>
    <p:extLst>
      <p:ext uri="{BB962C8B-B14F-4D97-AF65-F5344CB8AC3E}">
        <p14:creationId xmlns:p14="http://schemas.microsoft.com/office/powerpoint/2010/main" val="109898423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4BE9BB-D508-6D59-5A4A-359ABEC9F2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AEA402-9C89-40F2-A393-EE04E0346403}"/>
              </a:ext>
            </a:extLst>
          </p:cNvPr>
          <p:cNvSpPr txBox="1"/>
          <p:nvPr/>
        </p:nvSpPr>
        <p:spPr>
          <a:xfrm>
            <a:off x="695325" y="495300"/>
            <a:ext cx="10648950" cy="5909310"/>
          </a:xfrm>
          <a:prstGeom prst="rect">
            <a:avLst/>
          </a:prstGeom>
          <a:noFill/>
        </p:spPr>
        <p:txBody>
          <a:bodyPr wrap="square">
            <a:spAutoFit/>
          </a:bodyPr>
          <a:lstStyle/>
          <a:p>
            <a:pPr algn="ctr"/>
            <a:r>
              <a:rPr lang="en-US" sz="5400" b="1" dirty="0"/>
              <a:t>3. And then one day </a:t>
            </a:r>
          </a:p>
          <a:p>
            <a:pPr algn="ctr"/>
            <a:r>
              <a:rPr lang="en-US" sz="5400" b="1" dirty="0"/>
              <a:t>I'll cross the river,</a:t>
            </a:r>
            <a:br>
              <a:rPr lang="en-US" sz="5400" b="1" dirty="0"/>
            </a:br>
            <a:r>
              <a:rPr lang="en-US" sz="5400" b="1" dirty="0"/>
              <a:t>I'll fight life's final war with pain.</a:t>
            </a:r>
            <a:br>
              <a:rPr lang="en-US" sz="5400" b="1" dirty="0"/>
            </a:br>
            <a:r>
              <a:rPr lang="en-US" sz="5400" b="1" dirty="0"/>
              <a:t>And then as death gives way to victory,</a:t>
            </a:r>
            <a:br>
              <a:rPr lang="en-US" sz="5400" b="1" dirty="0"/>
            </a:br>
            <a:r>
              <a:rPr lang="en-US" sz="5400" b="1" dirty="0"/>
              <a:t>I'll see the lights of glory and I'll know He lives.</a:t>
            </a:r>
            <a:endParaRPr lang="en-GB" sz="5400" b="1" dirty="0"/>
          </a:p>
        </p:txBody>
      </p:sp>
    </p:spTree>
    <p:extLst>
      <p:ext uri="{BB962C8B-B14F-4D97-AF65-F5344CB8AC3E}">
        <p14:creationId xmlns:p14="http://schemas.microsoft.com/office/powerpoint/2010/main" val="118673057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A022C6-125B-56D7-3119-EAF35E9E733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2965720-80D0-5492-00DF-EC3AC1380892}"/>
              </a:ext>
            </a:extLst>
          </p:cNvPr>
          <p:cNvSpPr txBox="1"/>
          <p:nvPr/>
        </p:nvSpPr>
        <p:spPr>
          <a:xfrm>
            <a:off x="695325" y="495300"/>
            <a:ext cx="10648950" cy="5078313"/>
          </a:xfrm>
          <a:prstGeom prst="rect">
            <a:avLst/>
          </a:prstGeom>
          <a:noFill/>
        </p:spPr>
        <p:txBody>
          <a:bodyPr wrap="square">
            <a:spAutoFit/>
          </a:bodyPr>
          <a:lstStyle/>
          <a:p>
            <a:pPr algn="ctr"/>
            <a:r>
              <a:rPr lang="en-US" sz="5400" b="1" dirty="0"/>
              <a:t>Because</a:t>
            </a:r>
            <a:r>
              <a:rPr lang="en-US" sz="5400" dirty="0"/>
              <a:t> He lives, </a:t>
            </a:r>
          </a:p>
          <a:p>
            <a:pPr algn="ctr"/>
            <a:r>
              <a:rPr lang="en-US" sz="5400" dirty="0"/>
              <a:t>I can face tomorrow.</a:t>
            </a:r>
            <a:br>
              <a:rPr lang="en-US" sz="5400" dirty="0"/>
            </a:br>
            <a:r>
              <a:rPr lang="en-US" sz="5400" dirty="0"/>
              <a:t>Because He lives, All fear is gone!</a:t>
            </a:r>
            <a:br>
              <a:rPr lang="en-US" sz="5400" dirty="0"/>
            </a:br>
            <a:r>
              <a:rPr lang="en-US" sz="5400" dirty="0"/>
              <a:t>Because I know He holds the future</a:t>
            </a:r>
            <a:br>
              <a:rPr lang="en-US" sz="5400" dirty="0"/>
            </a:br>
            <a:r>
              <a:rPr lang="en-US" sz="5400" dirty="0"/>
              <a:t>And life is worth the living just because He lives!</a:t>
            </a:r>
            <a:endParaRPr lang="en-GB" sz="5400" dirty="0"/>
          </a:p>
        </p:txBody>
      </p:sp>
    </p:spTree>
    <p:extLst>
      <p:ext uri="{BB962C8B-B14F-4D97-AF65-F5344CB8AC3E}">
        <p14:creationId xmlns:p14="http://schemas.microsoft.com/office/powerpoint/2010/main" val="178963562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490301" y="1321380"/>
            <a:ext cx="10950498" cy="4031873"/>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p>
          <a:p>
            <a:pPr algn="ctr"/>
            <a:r>
              <a:rPr lang="en-US" sz="8800" b="1" dirty="0">
                <a:effectLst>
                  <a:outerShdw blurRad="38100" dist="38100" dir="2700000" algn="tl">
                    <a:srgbClr val="000000">
                      <a:alpha val="43137"/>
                    </a:srgbClr>
                  </a:outerShdw>
                </a:effectLst>
                <a:ea typeface="Times New Roman" panose="02020603050405020304" pitchFamily="18" charset="0"/>
                <a:sym typeface="Wingdings" panose="05000000000000000000" pitchFamily="2" charset="2"/>
              </a:rPr>
              <a:t></a:t>
            </a:r>
            <a:endParaRPr lang="en-US" sz="8800" b="1" dirty="0">
              <a:effectLst>
                <a:outerShdw blurRad="38100" dist="38100" dir="2700000" algn="tl">
                  <a:srgbClr val="000000">
                    <a:alpha val="43137"/>
                  </a:srgbClr>
                </a:outerShdw>
              </a:effectLst>
              <a:ea typeface="Times New Roman" panose="02020603050405020304" pitchFamily="18" charset="0"/>
            </a:endParaRPr>
          </a:p>
          <a:p>
            <a:pPr algn="ctr"/>
            <a:r>
              <a:rPr lang="en-US" sz="8000" b="1" dirty="0">
                <a:effectLst>
                  <a:outerShdw blurRad="38100" dist="38100" dir="2700000" algn="tl">
                    <a:srgbClr val="000000">
                      <a:alpha val="43137"/>
                    </a:srgbClr>
                  </a:outerShdw>
                </a:effectLst>
                <a:ea typeface="Times New Roman" panose="02020603050405020304" pitchFamily="18" charset="0"/>
              </a:rPr>
              <a:t>Sis. Evelyn Brown</a:t>
            </a:r>
            <a:endParaRPr lang="en-US" sz="8000" dirty="0">
              <a:effectLst>
                <a:outerShdw blurRad="38100" dist="38100" dir="2700000" algn="tl">
                  <a:srgbClr val="000000">
                    <a:alpha val="43137"/>
                  </a:srgbClr>
                </a:outerShdw>
              </a:effectLst>
              <a:ea typeface="Times New Roman" panose="02020603050405020304" pitchFamily="18" charset="0"/>
            </a:endParaRPr>
          </a:p>
        </p:txBody>
      </p:sp>
      <p:pic>
        <p:nvPicPr>
          <p:cNvPr id="3" name="Picture 2">
            <a:extLst>
              <a:ext uri="{FF2B5EF4-FFF2-40B4-BE49-F238E27FC236}">
                <a16:creationId xmlns:a16="http://schemas.microsoft.com/office/drawing/2014/main" id="{0FB02277-385B-1722-8072-CC4193E12900}"/>
              </a:ext>
            </a:extLst>
          </p:cNvPr>
          <p:cNvPicPr>
            <a:picLocks noChangeAspect="1"/>
          </p:cNvPicPr>
          <p:nvPr/>
        </p:nvPicPr>
        <p:blipFill>
          <a:blip r:embed="rId3"/>
          <a:stretch>
            <a:fillRect/>
          </a:stretch>
        </p:blipFill>
        <p:spPr>
          <a:xfrm rot="5400000">
            <a:off x="11371925" y="6037926"/>
            <a:ext cx="720496" cy="919655"/>
          </a:xfrm>
          <a:prstGeom prst="rect">
            <a:avLst/>
          </a:prstGeom>
        </p:spPr>
      </p:pic>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A0CEDE-B976-7624-0026-8DA9DD77D4F1}"/>
              </a:ext>
            </a:extLst>
          </p:cNvPr>
          <p:cNvSpPr txBox="1">
            <a:spLocks/>
          </p:cNvSpPr>
          <p:nvPr/>
        </p:nvSpPr>
        <p:spPr>
          <a:xfrm>
            <a:off x="914812" y="1103761"/>
            <a:ext cx="10596795" cy="3770988"/>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latin typeface="Arial Rounded MT Bold" panose="020F0704030504030204" pitchFamily="34" charset="0"/>
                <a:cs typeface="Calibri Light" panose="020F0302020204030204" pitchFamily="34" charset="0"/>
              </a:rPr>
              <a:t>Response</a:t>
            </a: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sym typeface="Wingdings" panose="05000000000000000000" pitchFamily="2" charset="2"/>
              </a:rPr>
              <a:t></a:t>
            </a: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2217853" y="2254103"/>
            <a:ext cx="8308380" cy="2923953"/>
          </a:xfrm>
        </p:spPr>
        <p:txBody>
          <a:bodyPr vert="horz" lIns="91440" tIns="45720" rIns="91440" bIns="45720" rtlCol="0" anchor="b">
            <a:normAutofit fontScale="90000"/>
          </a:bodyPr>
          <a:lstStyle/>
          <a:p>
            <a:pPr algn="ctr"/>
            <a:r>
              <a:rPr lang="en-US" sz="16700" b="1" dirty="0">
                <a:solidFill>
                  <a:schemeClr val="bg1"/>
                </a:solidFill>
                <a:latin typeface="Bahnschrift SemiBold" panose="020B0502040204020203" pitchFamily="34" charset="0"/>
                <a:cs typeface="Calibri" panose="020F0502020204030204" pitchFamily="34" charset="0"/>
              </a:rPr>
              <a:t>A</a:t>
            </a:r>
            <a:r>
              <a:rPr lang="en-US" sz="8800" b="1" dirty="0">
                <a:solidFill>
                  <a:schemeClr val="bg1"/>
                </a:solidFill>
                <a:latin typeface="Bahnschrift SemiBold" panose="020B0502040204020203" pitchFamily="34" charset="0"/>
                <a:cs typeface="Calibri" panose="020F0502020204030204" pitchFamily="34" charset="0"/>
              </a:rPr>
              <a:t>ffirmation </a:t>
            </a:r>
            <a:br>
              <a:rPr lang="en-US" sz="8800" b="1" dirty="0">
                <a:solidFill>
                  <a:schemeClr val="bg1"/>
                </a:solidFill>
                <a:latin typeface="Bahnschrift SemiBold" panose="020B0502040204020203" pitchFamily="34" charset="0"/>
                <a:cs typeface="Calibri" panose="020F0502020204030204" pitchFamily="34" charset="0"/>
              </a:rPr>
            </a:br>
            <a:r>
              <a:rPr lang="en-US" sz="8800" b="1" dirty="0">
                <a:solidFill>
                  <a:schemeClr val="bg1"/>
                </a:solidFill>
                <a:latin typeface="Bahnschrift SemiBold" panose="020B0502040204020203" pitchFamily="34" charset="0"/>
                <a:cs typeface="Calibri" panose="020F0502020204030204" pitchFamily="34" charset="0"/>
              </a:rPr>
              <a:t>of</a:t>
            </a:r>
          </a:p>
        </p:txBody>
      </p:sp>
      <p:sp>
        <p:nvSpPr>
          <p:cNvPr id="2" name="TextBox 1">
            <a:extLst>
              <a:ext uri="{FF2B5EF4-FFF2-40B4-BE49-F238E27FC236}">
                <a16:creationId xmlns:a16="http://schemas.microsoft.com/office/drawing/2014/main" id="{0F62BBAA-5F6B-305F-8908-76ED11950D87}"/>
              </a:ext>
            </a:extLst>
          </p:cNvPr>
          <p:cNvSpPr txBox="1"/>
          <p:nvPr/>
        </p:nvSpPr>
        <p:spPr>
          <a:xfrm>
            <a:off x="8080745" y="6198797"/>
            <a:ext cx="3813544" cy="584775"/>
          </a:xfrm>
          <a:prstGeom prst="rect">
            <a:avLst/>
          </a:prstGeom>
          <a:noFill/>
        </p:spPr>
        <p:txBody>
          <a:bodyPr wrap="square" rtlCol="0">
            <a:spAutoFit/>
          </a:bodyPr>
          <a:lstStyle/>
          <a:p>
            <a:pPr algn="r"/>
            <a:r>
              <a:rPr lang="en-US" sz="3200" b="1" i="1" dirty="0">
                <a:solidFill>
                  <a:schemeClr val="bg1"/>
                </a:solidFill>
                <a:effectLst>
                  <a:outerShdw blurRad="38100" dist="38100" dir="2700000" algn="tl">
                    <a:srgbClr val="000000">
                      <a:alpha val="43137"/>
                    </a:srgbClr>
                  </a:outerShdw>
                </a:effectLst>
              </a:rPr>
              <a:t>The Apostles’ Creed</a:t>
            </a:r>
            <a:endParaRPr lang="en-GB" sz="3200" b="1" i="1"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0481D5D8-72B7-F303-859E-802559A1BE0E}"/>
              </a:ext>
            </a:extLst>
          </p:cNvPr>
          <p:cNvSpPr txBox="1"/>
          <p:nvPr/>
        </p:nvSpPr>
        <p:spPr>
          <a:xfrm>
            <a:off x="8887047" y="350874"/>
            <a:ext cx="2200940" cy="1107996"/>
          </a:xfrm>
          <a:prstGeom prst="rect">
            <a:avLst/>
          </a:prstGeom>
          <a:noFill/>
        </p:spPr>
        <p:txBody>
          <a:bodyPr wrap="square" rtlCol="0">
            <a:spAutoFit/>
          </a:bodyPr>
          <a:lstStyle/>
          <a:p>
            <a:r>
              <a:rPr lang="en-US" sz="6600" b="1" i="1" dirty="0">
                <a:solidFill>
                  <a:schemeClr val="bg1"/>
                </a:solidFill>
              </a:rPr>
              <a:t>#881</a:t>
            </a:r>
            <a:endParaRPr lang="en-GB" sz="6600" b="1" i="1" dirty="0">
              <a:solidFill>
                <a:schemeClr val="bg1"/>
              </a:solidFill>
            </a:endParaRP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DA237-4772-B46A-7F65-DF5A1EA8012C}"/>
              </a:ext>
            </a:extLst>
          </p:cNvPr>
          <p:cNvSpPr txBox="1"/>
          <p:nvPr/>
        </p:nvSpPr>
        <p:spPr>
          <a:xfrm>
            <a:off x="4509370" y="2705725"/>
            <a:ext cx="6730410" cy="1446550"/>
          </a:xfrm>
          <a:prstGeom prst="rect">
            <a:avLst/>
          </a:prstGeom>
          <a:noFill/>
        </p:spPr>
        <p:txBody>
          <a:bodyPr wrap="square" rtlCol="0">
            <a:spAutoFit/>
          </a:bodyPr>
          <a:lstStyle/>
          <a:p>
            <a:r>
              <a:rPr lang="en-US" sz="8800" b="1" dirty="0">
                <a:solidFill>
                  <a:schemeClr val="bg1"/>
                </a:solidFill>
                <a:effectLst>
                  <a:outerShdw blurRad="38100" dist="38100" dir="2700000" algn="tl">
                    <a:srgbClr val="000000">
                      <a:alpha val="43137"/>
                    </a:srgbClr>
                  </a:outerShdw>
                </a:effectLst>
                <a:latin typeface="Bahnschrift" panose="020B0502040204020203" pitchFamily="34" charset="0"/>
              </a:rPr>
              <a:t>Processional</a:t>
            </a:r>
            <a:endParaRPr lang="en-GB" sz="88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6" name="Picture 5">
            <a:extLst>
              <a:ext uri="{FF2B5EF4-FFF2-40B4-BE49-F238E27FC236}">
                <a16:creationId xmlns:a16="http://schemas.microsoft.com/office/drawing/2014/main" id="{32B2FFB8-9618-968F-B0F6-DEDE47FC86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3743863" y="726106"/>
            <a:ext cx="8315865" cy="4871545"/>
          </a:xfrm>
        </p:spPr>
        <p:txBody>
          <a:bodyPr>
            <a:noAutofit/>
          </a:bodyPr>
          <a:lstStyle/>
          <a:p>
            <a:r>
              <a:rPr lang="en-US" sz="7200" b="1" dirty="0">
                <a:solidFill>
                  <a:schemeClr val="bg1"/>
                </a:solidFill>
                <a:latin typeface="Bahnschrift SemiBold" panose="020B0502040204020203" pitchFamily="34" charset="0"/>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4106174" y="612844"/>
            <a:ext cx="7639649" cy="5632311"/>
          </a:xfrm>
          <a:prstGeom prst="rect">
            <a:avLst/>
          </a:prstGeom>
        </p:spPr>
        <p:txBody>
          <a:bodyPr wrap="square">
            <a:spAutoFit/>
          </a:bodyPr>
          <a:lstStyle/>
          <a:p>
            <a:pPr algn="ctr"/>
            <a:r>
              <a:rPr lang="en-US" sz="6000" b="1" dirty="0">
                <a:solidFill>
                  <a:schemeClr val="bg1"/>
                </a:solidFill>
                <a:effectLst>
                  <a:outerShdw blurRad="38100" dist="38100" dir="2700000" algn="tl">
                    <a:srgbClr val="000000">
                      <a:alpha val="43137"/>
                    </a:srgbClr>
                  </a:outerShdw>
                </a:effectLst>
                <a:latin typeface="Bahnschrift SemiBold" panose="020B0502040204020203" pitchFamily="34" charset="0"/>
              </a:rPr>
              <a:t>and in Jesus Christ his only Son our Lord: who was conceived by the Holy Spirit, born of the Virgin Mary,</a:t>
            </a:r>
          </a:p>
        </p:txBody>
      </p:sp>
    </p:spTree>
    <p:extLst>
      <p:ext uri="{BB962C8B-B14F-4D97-AF65-F5344CB8AC3E}">
        <p14:creationId xmlns:p14="http://schemas.microsoft.com/office/powerpoint/2010/main" val="986095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5486400" y="1422060"/>
            <a:ext cx="6359550" cy="4564672"/>
          </a:xfrm>
        </p:spPr>
        <p:txBody>
          <a:bodyPr>
            <a:noAutofit/>
          </a:bodyPr>
          <a:lstStyle/>
          <a:p>
            <a:r>
              <a:rPr lang="en-US" sz="6000" b="1" dirty="0">
                <a:solidFill>
                  <a:schemeClr val="bg1"/>
                </a:solidFill>
                <a:latin typeface="Bahnschrift SemiBold" panose="020B0502040204020203" pitchFamily="34" charset="0"/>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5331124" y="1053095"/>
            <a:ext cx="6501975"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third day he rose from the dead; he ascended into heaven,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1820570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5037827" y="68606"/>
            <a:ext cx="6728602" cy="6720787"/>
          </a:xfrm>
        </p:spPr>
        <p:txBody>
          <a:bodyPr>
            <a:noAutofit/>
          </a:bodyPr>
          <a:lstStyle/>
          <a:p>
            <a:r>
              <a:rPr lang="en-US" sz="60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5727939" y="197888"/>
            <a:ext cx="6156091" cy="5883215"/>
          </a:xfrm>
        </p:spPr>
        <p:txBody>
          <a:bodyPr>
            <a:noAutofit/>
          </a:bodyPr>
          <a:lstStyle/>
          <a:p>
            <a:r>
              <a:rPr lang="en-US" sz="5400" b="1" dirty="0">
                <a:solidFill>
                  <a:schemeClr val="bg1"/>
                </a:solidFill>
                <a:latin typeface="Bahnschrift SemiBold" panose="020B0502040204020203" pitchFamily="34" charset="0"/>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Church Universal</a:t>
            </a:r>
          </a:p>
        </p:txBody>
      </p:sp>
    </p:spTree>
    <p:extLst>
      <p:ext uri="{BB962C8B-B14F-4D97-AF65-F5344CB8AC3E}">
        <p14:creationId xmlns:p14="http://schemas.microsoft.com/office/powerpoint/2010/main" val="1701461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5351347" y="843677"/>
            <a:ext cx="6702630"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resurrection of the body, and the life everlasting. Amen.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322829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208567" y="2123637"/>
            <a:ext cx="9429749" cy="3416320"/>
          </a:xfrm>
          <a:prstGeom prst="rect">
            <a:avLst/>
          </a:prstGeom>
        </p:spPr>
        <p:txBody>
          <a:bodyPr wrap="square">
            <a:spAutoFit/>
          </a:bodyPr>
          <a:lstStyle/>
          <a:p>
            <a:pPr algn="ctr"/>
            <a:r>
              <a:rPr lang="en-US" sz="7200" b="1" dirty="0">
                <a:solidFill>
                  <a:schemeClr val="bg1"/>
                </a:solidFill>
              </a:rPr>
              <a:t>Glory be to the Father, and to the Son and to the Holy Ghost,</a:t>
            </a:r>
            <a:endParaRPr lang="en-US" sz="7200" dirty="0">
              <a:solidFill>
                <a:schemeClr val="bg1"/>
              </a:solidFill>
            </a:endParaRPr>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5074258" cy="830997"/>
          </a:xfrm>
          <a:prstGeom prst="rect">
            <a:avLst/>
          </a:prstGeom>
          <a:noFill/>
        </p:spPr>
        <p:txBody>
          <a:bodyPr wrap="square" rtlCol="0">
            <a:spAutoFit/>
          </a:bodyPr>
          <a:lstStyle/>
          <a:p>
            <a:r>
              <a:rPr lang="en-US" sz="4800" b="1" i="1" dirty="0">
                <a:solidFill>
                  <a:schemeClr val="bg1"/>
                </a:solidFill>
                <a:effectLst>
                  <a:outerShdw blurRad="38100" dist="38100" dir="2700000" algn="tl">
                    <a:srgbClr val="000000">
                      <a:alpha val="43137"/>
                    </a:srgbClr>
                  </a:outerShdw>
                </a:effectLst>
              </a:rPr>
              <a:t>Gloria Patri, #71</a:t>
            </a:r>
            <a:endParaRPr lang="en-GB" sz="4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pPr algn="ctr"/>
            <a:r>
              <a:rPr lang="en-US" sz="6600" b="1" dirty="0">
                <a:solidFill>
                  <a:schemeClr val="bg1"/>
                </a:solidFill>
              </a:rPr>
              <a:t>as it was in the beginning, is now, and ever shall be, world with-out end.  </a:t>
            </a:r>
          </a:p>
          <a:p>
            <a:pPr algn="ctr"/>
            <a:r>
              <a:rPr lang="en-US" sz="6600" b="1" dirty="0">
                <a:solidFill>
                  <a:schemeClr val="bg1"/>
                </a:solidFill>
              </a:rPr>
              <a:t>A-men.  A-men</a:t>
            </a:r>
            <a:endParaRPr lang="en-US" sz="6600" dirty="0">
              <a:solidFill>
                <a:schemeClr val="bg1"/>
              </a:solidFill>
            </a:endParaRPr>
          </a:p>
        </p:txBody>
      </p:sp>
    </p:spTree>
    <p:extLst>
      <p:ext uri="{BB962C8B-B14F-4D97-AF65-F5344CB8AC3E}">
        <p14:creationId xmlns:p14="http://schemas.microsoft.com/office/powerpoint/2010/main" val="2939070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577516" y="5767985"/>
            <a:ext cx="10501161" cy="998574"/>
          </a:xfrm>
        </p:spPr>
        <p:txBody>
          <a:bodyPr>
            <a:normAutofit/>
          </a:bodyPr>
          <a:lstStyle/>
          <a:p>
            <a:pPr algn="ctr"/>
            <a:r>
              <a:rPr lang="en-US" sz="6000" b="1" dirty="0">
                <a:effectLst>
                  <a:outerShdw blurRad="38100" dist="38100" dir="2700000" algn="tl">
                    <a:srgbClr val="000000">
                      <a:alpha val="43137"/>
                    </a:srgbClr>
                  </a:outerShdw>
                </a:effectLst>
                <a:latin typeface="Arial Narrow" panose="020B0606020202030204" pitchFamily="34" charset="0"/>
              </a:rPr>
              <a:t>Sis. Donnise Hammond</a:t>
            </a:r>
          </a:p>
        </p:txBody>
      </p:sp>
    </p:spTree>
    <p:extLst>
      <p:ext uri="{BB962C8B-B14F-4D97-AF65-F5344CB8AC3E}">
        <p14:creationId xmlns:p14="http://schemas.microsoft.com/office/powerpoint/2010/main" val="192579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4127420" y="2654069"/>
            <a:ext cx="7740502" cy="1107996"/>
          </a:xfrm>
          <a:prstGeom prst="rect">
            <a:avLst/>
          </a:prstGeom>
          <a:noFill/>
        </p:spPr>
        <p:txBody>
          <a:bodyPr wrap="square" rtlCol="0">
            <a:spAutoFit/>
          </a:bodyPr>
          <a:lstStyle/>
          <a:p>
            <a:r>
              <a:rPr lang="en-US" sz="6600" b="1" dirty="0">
                <a:solidFill>
                  <a:schemeClr val="bg1"/>
                </a:solidFill>
                <a:latin typeface="Bahnschrift" panose="020B0502040204020203" pitchFamily="34" charset="0"/>
                <a:cs typeface="Adobe Devanagari" panose="02040503050201020203" pitchFamily="18" charset="0"/>
              </a:rPr>
              <a:t>Lighting of  Candles      </a:t>
            </a:r>
          </a:p>
        </p:txBody>
      </p:sp>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577E6-578E-DD48-847C-05AC316E288D}"/>
              </a:ext>
            </a:extLst>
          </p:cNvPr>
          <p:cNvSpPr txBox="1">
            <a:spLocks/>
          </p:cNvSpPr>
          <p:nvPr/>
        </p:nvSpPr>
        <p:spPr>
          <a:xfrm>
            <a:off x="561499" y="331076"/>
            <a:ext cx="11324895"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bg1"/>
                </a:solidFill>
              </a:rPr>
              <a:t>Proclamation and Response/We Listen for God’s Word</a:t>
            </a:r>
          </a:p>
        </p:txBody>
      </p:sp>
      <p:sp>
        <p:nvSpPr>
          <p:cNvPr id="8" name="TextBox 7">
            <a:extLst>
              <a:ext uri="{FF2B5EF4-FFF2-40B4-BE49-F238E27FC236}">
                <a16:creationId xmlns:a16="http://schemas.microsoft.com/office/drawing/2014/main" id="{8BD1A949-F209-D8CD-8E23-31E6953EB0D3}"/>
              </a:ext>
            </a:extLst>
          </p:cNvPr>
          <p:cNvSpPr txBox="1"/>
          <p:nvPr/>
        </p:nvSpPr>
        <p:spPr>
          <a:xfrm>
            <a:off x="333553" y="3823461"/>
            <a:ext cx="11524891" cy="1938992"/>
          </a:xfrm>
          <a:prstGeom prst="rect">
            <a:avLst/>
          </a:prstGeom>
          <a:noFill/>
        </p:spPr>
        <p:txBody>
          <a:bodyPr wrap="square">
            <a:spAutoFit/>
          </a:bodyPr>
          <a:lstStyle/>
          <a:p>
            <a:pPr marL="0" marR="0" algn="ctr">
              <a:spcBef>
                <a:spcPts val="0"/>
              </a:spcBef>
              <a:spcAft>
                <a:spcPts val="0"/>
              </a:spcAft>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Jeremiah 31:1-6(ESV)</a:t>
            </a:r>
          </a:p>
          <a:p>
            <a:pPr marL="0" marR="0" algn="ctr">
              <a:spcBef>
                <a:spcPts val="0"/>
              </a:spcBef>
              <a:spcAft>
                <a:spcPts val="0"/>
              </a:spcAft>
            </a:pP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Matthew 28: 1-10</a:t>
            </a: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(ESV)</a:t>
            </a:r>
            <a:endParaRPr lang="en-US" sz="4800" b="1" dirty="0">
              <a:solidFill>
                <a:schemeClr val="bg1"/>
              </a:solidFill>
            </a:endParaRPr>
          </a:p>
        </p:txBody>
      </p:sp>
      <p:sp>
        <p:nvSpPr>
          <p:cNvPr id="2" name="TextBox 1">
            <a:extLst>
              <a:ext uri="{FF2B5EF4-FFF2-40B4-BE49-F238E27FC236}">
                <a16:creationId xmlns:a16="http://schemas.microsoft.com/office/drawing/2014/main" id="{14CB9664-BB10-1280-F8E0-13FB17E4A723}"/>
              </a:ext>
            </a:extLst>
          </p:cNvPr>
          <p:cNvSpPr txBox="1"/>
          <p:nvPr/>
        </p:nvSpPr>
        <p:spPr>
          <a:xfrm>
            <a:off x="3102543" y="2021306"/>
            <a:ext cx="5986913" cy="923330"/>
          </a:xfrm>
          <a:prstGeom prst="rect">
            <a:avLst/>
          </a:prstGeom>
          <a:noFill/>
        </p:spPr>
        <p:txBody>
          <a:bodyPr wrap="square" rtlCol="0">
            <a:spAutoFit/>
          </a:bodyPr>
          <a:lstStyle/>
          <a:p>
            <a:pPr algn="ctr"/>
            <a:r>
              <a:rPr lang="en-US" sz="5400" b="1" dirty="0">
                <a:solidFill>
                  <a:schemeClr val="bg1"/>
                </a:solidFill>
              </a:rPr>
              <a:t>Sis. Joell Wigfall</a:t>
            </a:r>
            <a:endParaRPr lang="en-GB" sz="5400" b="1"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61FBB1AF-8565-66AD-59A0-2AD90035A0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9C95DF-63B4-2F25-9AD8-34C60692996F}"/>
              </a:ext>
            </a:extLst>
          </p:cNvPr>
          <p:cNvSpPr txBox="1"/>
          <p:nvPr/>
        </p:nvSpPr>
        <p:spPr>
          <a:xfrm>
            <a:off x="620232" y="265845"/>
            <a:ext cx="11266968" cy="5940088"/>
          </a:xfrm>
          <a:prstGeom prst="rect">
            <a:avLst/>
          </a:prstGeom>
          <a:noFill/>
        </p:spPr>
        <p:txBody>
          <a:bodyPr wrap="square">
            <a:spAutoFit/>
          </a:bodyPr>
          <a:lstStyle/>
          <a:p>
            <a:r>
              <a:rPr lang="en-GB" sz="4400" b="1" dirty="0">
                <a:solidFill>
                  <a:schemeClr val="bg1"/>
                </a:solidFill>
                <a:latin typeface="Arial Rounded MT Bold" panose="020F0704030504030204" pitchFamily="34" charset="0"/>
              </a:rPr>
              <a:t>Old Testament:  Jeremiah 31:1-6  </a:t>
            </a:r>
          </a:p>
          <a:p>
            <a:endParaRPr lang="en-GB" sz="2400" b="1" dirty="0">
              <a:solidFill>
                <a:schemeClr val="bg1"/>
              </a:solidFill>
            </a:endParaRPr>
          </a:p>
          <a:p>
            <a:r>
              <a:rPr lang="en-US" sz="4400" b="1" dirty="0">
                <a:solidFill>
                  <a:schemeClr val="bg1"/>
                </a:solidFill>
              </a:rPr>
              <a:t>31:1  At that time, says the LORD, I will be the God of all the families of Israel, and</a:t>
            </a:r>
          </a:p>
          <a:p>
            <a:r>
              <a:rPr lang="en-US" sz="4400" b="1" dirty="0">
                <a:solidFill>
                  <a:schemeClr val="bg1"/>
                </a:solidFill>
              </a:rPr>
              <a:t>they shall be my people.</a:t>
            </a:r>
          </a:p>
          <a:p>
            <a:endParaRPr lang="en-US" sz="4400" b="1" dirty="0">
              <a:solidFill>
                <a:schemeClr val="bg1"/>
              </a:solidFill>
            </a:endParaRPr>
          </a:p>
          <a:p>
            <a:r>
              <a:rPr lang="en-US" sz="4400" b="1" dirty="0">
                <a:solidFill>
                  <a:schemeClr val="bg1"/>
                </a:solidFill>
              </a:rPr>
              <a:t>31:2  Thus says the LORD: The people who survived the sword found grace in the</a:t>
            </a:r>
          </a:p>
          <a:p>
            <a:r>
              <a:rPr lang="en-US" sz="4400" b="1" dirty="0">
                <a:solidFill>
                  <a:schemeClr val="bg1"/>
                </a:solidFill>
              </a:rPr>
              <a:t>wilderness; when Israel sought for rest,</a:t>
            </a:r>
            <a:endParaRPr lang="en-GB" sz="4400" b="1" dirty="0">
              <a:solidFill>
                <a:schemeClr val="bg1"/>
              </a:solidFill>
            </a:endParaRPr>
          </a:p>
        </p:txBody>
      </p:sp>
    </p:spTree>
    <p:extLst>
      <p:ext uri="{BB962C8B-B14F-4D97-AF65-F5344CB8AC3E}">
        <p14:creationId xmlns:p14="http://schemas.microsoft.com/office/powerpoint/2010/main" val="2426519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CE6C3F8F-5540-E5EA-3133-EFDD42614F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A97F8E-8637-D401-DC7B-1FD66A6D76DD}"/>
              </a:ext>
            </a:extLst>
          </p:cNvPr>
          <p:cNvSpPr txBox="1"/>
          <p:nvPr/>
        </p:nvSpPr>
        <p:spPr>
          <a:xfrm>
            <a:off x="287154" y="105934"/>
            <a:ext cx="11617692" cy="6555641"/>
          </a:xfrm>
          <a:prstGeom prst="rect">
            <a:avLst/>
          </a:prstGeom>
          <a:noFill/>
        </p:spPr>
        <p:txBody>
          <a:bodyPr wrap="square">
            <a:spAutoFit/>
          </a:bodyPr>
          <a:lstStyle/>
          <a:p>
            <a:r>
              <a:rPr lang="en-US" sz="4200" b="1" dirty="0">
                <a:solidFill>
                  <a:schemeClr val="bg1"/>
                </a:solidFill>
              </a:rPr>
              <a:t>31:3  the LORD appeared to him from far away. I have loved you with an everlasting</a:t>
            </a:r>
          </a:p>
          <a:p>
            <a:r>
              <a:rPr lang="en-US" sz="4200" b="1" dirty="0">
                <a:solidFill>
                  <a:schemeClr val="bg1"/>
                </a:solidFill>
              </a:rPr>
              <a:t>love; therefore, I have continued my faithfulness to you.</a:t>
            </a:r>
          </a:p>
          <a:p>
            <a:endParaRPr lang="en-US" sz="4200" b="1" dirty="0">
              <a:solidFill>
                <a:schemeClr val="bg1"/>
              </a:solidFill>
            </a:endParaRPr>
          </a:p>
          <a:p>
            <a:r>
              <a:rPr lang="en-US" sz="4200" b="1" dirty="0">
                <a:solidFill>
                  <a:schemeClr val="bg1"/>
                </a:solidFill>
              </a:rPr>
              <a:t>31:4  Again I will build you, and you shall be built, O virgin Israel! Again you shall</a:t>
            </a:r>
          </a:p>
          <a:p>
            <a:r>
              <a:rPr lang="en-US" sz="4200" b="1" dirty="0">
                <a:solidFill>
                  <a:schemeClr val="bg1"/>
                </a:solidFill>
              </a:rPr>
              <a:t>adorn yourself with your tambourines and go forth in the dance of the</a:t>
            </a:r>
          </a:p>
          <a:p>
            <a:r>
              <a:rPr lang="en-US" sz="4200" b="1" dirty="0">
                <a:solidFill>
                  <a:schemeClr val="bg1"/>
                </a:solidFill>
              </a:rPr>
              <a:t>merrymakers.</a:t>
            </a:r>
          </a:p>
        </p:txBody>
      </p:sp>
    </p:spTree>
    <p:extLst>
      <p:ext uri="{BB962C8B-B14F-4D97-AF65-F5344CB8AC3E}">
        <p14:creationId xmlns:p14="http://schemas.microsoft.com/office/powerpoint/2010/main" val="3216284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5DE863F4-C6B6-41D8-9268-6197D7C35B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709CA12-6885-DED9-5372-36BD67530E81}"/>
              </a:ext>
            </a:extLst>
          </p:cNvPr>
          <p:cNvSpPr txBox="1"/>
          <p:nvPr/>
        </p:nvSpPr>
        <p:spPr>
          <a:xfrm>
            <a:off x="329609" y="233916"/>
            <a:ext cx="11355572" cy="5509200"/>
          </a:xfrm>
          <a:prstGeom prst="rect">
            <a:avLst/>
          </a:prstGeom>
          <a:noFill/>
        </p:spPr>
        <p:txBody>
          <a:bodyPr wrap="square">
            <a:spAutoFit/>
          </a:bodyPr>
          <a:lstStyle/>
          <a:p>
            <a:r>
              <a:rPr lang="en-US" sz="4400" b="1" dirty="0">
                <a:solidFill>
                  <a:schemeClr val="bg1"/>
                </a:solidFill>
              </a:rPr>
              <a:t>31:5  Again you shall plant vineyards on the mountains of Samaria; the planters shall</a:t>
            </a:r>
          </a:p>
          <a:p>
            <a:r>
              <a:rPr lang="en-US" sz="4400" b="1" dirty="0">
                <a:solidFill>
                  <a:schemeClr val="bg1"/>
                </a:solidFill>
              </a:rPr>
              <a:t>plant and shall enjoy the fruit.</a:t>
            </a:r>
          </a:p>
          <a:p>
            <a:endParaRPr lang="en-US" sz="4400" b="1" dirty="0">
              <a:solidFill>
                <a:schemeClr val="bg1"/>
              </a:solidFill>
            </a:endParaRPr>
          </a:p>
          <a:p>
            <a:r>
              <a:rPr lang="en-US" sz="4400" b="1" dirty="0">
                <a:solidFill>
                  <a:schemeClr val="bg1"/>
                </a:solidFill>
              </a:rPr>
              <a:t>31:6  For there shall be a day when sentinels will call in the hill country of Ephraim:</a:t>
            </a:r>
          </a:p>
          <a:p>
            <a:r>
              <a:rPr lang="en-US" sz="4400" b="1" dirty="0">
                <a:solidFill>
                  <a:schemeClr val="bg1"/>
                </a:solidFill>
              </a:rPr>
              <a:t>“Come, let us go up to Zion, to the LORD our God.”</a:t>
            </a:r>
            <a:endParaRPr lang="en-GB" sz="4400" b="1" dirty="0">
              <a:solidFill>
                <a:schemeClr val="bg1"/>
              </a:solidFill>
            </a:endParaRPr>
          </a:p>
        </p:txBody>
      </p:sp>
    </p:spTree>
    <p:extLst>
      <p:ext uri="{BB962C8B-B14F-4D97-AF65-F5344CB8AC3E}">
        <p14:creationId xmlns:p14="http://schemas.microsoft.com/office/powerpoint/2010/main" val="455627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0B9230EF-7332-A7CE-FCB9-BC257E31705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2030C7-55EE-8AD9-BE0A-7673B10536F4}"/>
              </a:ext>
            </a:extLst>
          </p:cNvPr>
          <p:cNvSpPr txBox="1"/>
          <p:nvPr/>
        </p:nvSpPr>
        <p:spPr>
          <a:xfrm>
            <a:off x="520995" y="361507"/>
            <a:ext cx="11472531" cy="6247864"/>
          </a:xfrm>
          <a:prstGeom prst="rect">
            <a:avLst/>
          </a:prstGeom>
          <a:noFill/>
        </p:spPr>
        <p:txBody>
          <a:bodyPr wrap="square">
            <a:spAutoFit/>
          </a:bodyPr>
          <a:lstStyle/>
          <a:p>
            <a:r>
              <a:rPr lang="en-US" sz="4400" b="1" dirty="0">
                <a:solidFill>
                  <a:schemeClr val="bg1"/>
                </a:solidFill>
                <a:latin typeface="Arial Rounded MT Bold" panose="020F0704030504030204" pitchFamily="34" charset="0"/>
              </a:rPr>
              <a:t>New Testament: Matthew 28:1-10</a:t>
            </a:r>
          </a:p>
          <a:p>
            <a:endParaRPr lang="en-US" sz="2000" b="1" dirty="0">
              <a:solidFill>
                <a:schemeClr val="bg1"/>
              </a:solidFill>
            </a:endParaRPr>
          </a:p>
          <a:p>
            <a:r>
              <a:rPr lang="en-US" sz="4400" b="1" dirty="0">
                <a:solidFill>
                  <a:schemeClr val="bg1"/>
                </a:solidFill>
              </a:rPr>
              <a:t>28:1  After the Sabbath, as the first day of the week was dawning, Mary Magdalene</a:t>
            </a:r>
          </a:p>
          <a:p>
            <a:r>
              <a:rPr lang="en-US" sz="4400" b="1" dirty="0">
                <a:solidFill>
                  <a:schemeClr val="bg1"/>
                </a:solidFill>
              </a:rPr>
              <a:t>and the other Mary went to see the tomb.</a:t>
            </a:r>
          </a:p>
          <a:p>
            <a:endParaRPr lang="en-US" sz="2400" b="1" dirty="0">
              <a:solidFill>
                <a:schemeClr val="bg1"/>
              </a:solidFill>
            </a:endParaRPr>
          </a:p>
          <a:p>
            <a:r>
              <a:rPr lang="en-US" sz="4400" b="1" dirty="0">
                <a:solidFill>
                  <a:schemeClr val="bg1"/>
                </a:solidFill>
              </a:rPr>
              <a:t>28:2  And suddenly there was a great earthquake, for an angel of the Lord,</a:t>
            </a:r>
          </a:p>
          <a:p>
            <a:r>
              <a:rPr lang="en-US" sz="4400" b="1" dirty="0">
                <a:solidFill>
                  <a:schemeClr val="bg1"/>
                </a:solidFill>
              </a:rPr>
              <a:t>descending from heaven, came and rolled back the stone and sat on it.</a:t>
            </a:r>
          </a:p>
        </p:txBody>
      </p:sp>
    </p:spTree>
    <p:extLst>
      <p:ext uri="{BB962C8B-B14F-4D97-AF65-F5344CB8AC3E}">
        <p14:creationId xmlns:p14="http://schemas.microsoft.com/office/powerpoint/2010/main" val="2979849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1E1E8A90-44F6-13DD-03D4-7C485B9E1E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E0C250-36C9-BD25-EECB-E7F0B9597629}"/>
              </a:ext>
            </a:extLst>
          </p:cNvPr>
          <p:cNvSpPr txBox="1"/>
          <p:nvPr/>
        </p:nvSpPr>
        <p:spPr>
          <a:xfrm>
            <a:off x="200246" y="362628"/>
            <a:ext cx="11791507" cy="5632311"/>
          </a:xfrm>
          <a:prstGeom prst="rect">
            <a:avLst/>
          </a:prstGeom>
          <a:noFill/>
        </p:spPr>
        <p:txBody>
          <a:bodyPr wrap="square">
            <a:spAutoFit/>
          </a:bodyPr>
          <a:lstStyle/>
          <a:p>
            <a:r>
              <a:rPr lang="en-US" sz="4000" b="1" dirty="0">
                <a:solidFill>
                  <a:schemeClr val="bg1"/>
                </a:solidFill>
              </a:rPr>
              <a:t>28:3  His appearance was like lightning and his clothing white as snow.</a:t>
            </a:r>
          </a:p>
          <a:p>
            <a:endParaRPr lang="en-US" sz="4000" b="1" dirty="0">
              <a:solidFill>
                <a:schemeClr val="bg1"/>
              </a:solidFill>
            </a:endParaRPr>
          </a:p>
          <a:p>
            <a:r>
              <a:rPr lang="en-US" sz="4000" b="1" dirty="0">
                <a:solidFill>
                  <a:schemeClr val="bg1"/>
                </a:solidFill>
              </a:rPr>
              <a:t>28:4  For fear of him the guards shook and became like dead men.</a:t>
            </a:r>
          </a:p>
          <a:p>
            <a:endParaRPr lang="en-US" sz="4000" b="1" dirty="0">
              <a:solidFill>
                <a:schemeClr val="bg1"/>
              </a:solidFill>
            </a:endParaRPr>
          </a:p>
          <a:p>
            <a:r>
              <a:rPr lang="en-US" sz="4000" b="1" dirty="0">
                <a:solidFill>
                  <a:schemeClr val="bg1"/>
                </a:solidFill>
              </a:rPr>
              <a:t>28:5  But the angel said to the women, “Do not be afraid, for I know that you are looking for Jesus who was crucified.</a:t>
            </a:r>
            <a:endParaRPr lang="en-GB" sz="4000" b="1" dirty="0">
              <a:solidFill>
                <a:schemeClr val="bg1"/>
              </a:solidFill>
            </a:endParaRPr>
          </a:p>
        </p:txBody>
      </p:sp>
    </p:spTree>
    <p:extLst>
      <p:ext uri="{BB962C8B-B14F-4D97-AF65-F5344CB8AC3E}">
        <p14:creationId xmlns:p14="http://schemas.microsoft.com/office/powerpoint/2010/main" val="3535999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AF97942C-0FB6-54EA-E6AE-39F9D31A22F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4E027E1-6E57-E930-241F-A51B297B560B}"/>
              </a:ext>
            </a:extLst>
          </p:cNvPr>
          <p:cNvSpPr txBox="1"/>
          <p:nvPr/>
        </p:nvSpPr>
        <p:spPr>
          <a:xfrm>
            <a:off x="349102" y="197346"/>
            <a:ext cx="11493795" cy="6186309"/>
          </a:xfrm>
          <a:prstGeom prst="rect">
            <a:avLst/>
          </a:prstGeom>
          <a:noFill/>
        </p:spPr>
        <p:txBody>
          <a:bodyPr wrap="square">
            <a:spAutoFit/>
          </a:bodyPr>
          <a:lstStyle/>
          <a:p>
            <a:r>
              <a:rPr lang="en-US" sz="4400" b="1" dirty="0">
                <a:solidFill>
                  <a:schemeClr val="bg1"/>
                </a:solidFill>
              </a:rPr>
              <a:t>28:6   He is not here, for he has been raised, as he said. Come, see the place where</a:t>
            </a:r>
          </a:p>
          <a:p>
            <a:r>
              <a:rPr lang="en-US" sz="4400" b="1" dirty="0">
                <a:solidFill>
                  <a:schemeClr val="bg1"/>
                </a:solidFill>
              </a:rPr>
              <a:t>he lay.</a:t>
            </a:r>
          </a:p>
          <a:p>
            <a:endParaRPr lang="en-US" sz="4400" b="1" dirty="0">
              <a:solidFill>
                <a:schemeClr val="bg1"/>
              </a:solidFill>
            </a:endParaRPr>
          </a:p>
          <a:p>
            <a:r>
              <a:rPr lang="en-US" sz="4400" b="1" dirty="0">
                <a:solidFill>
                  <a:schemeClr val="bg1"/>
                </a:solidFill>
              </a:rPr>
              <a:t>28:7   Then go quickly and tell his disciples, </a:t>
            </a:r>
          </a:p>
          <a:p>
            <a:r>
              <a:rPr lang="en-US" sz="4400" b="1" dirty="0">
                <a:solidFill>
                  <a:schemeClr val="bg1"/>
                </a:solidFill>
              </a:rPr>
              <a:t>‘He has been raised from the dead, and</a:t>
            </a:r>
          </a:p>
          <a:p>
            <a:r>
              <a:rPr lang="en-US" sz="4400" b="1" dirty="0">
                <a:solidFill>
                  <a:schemeClr val="bg1"/>
                </a:solidFill>
              </a:rPr>
              <a:t>indeed he is going ahead of you to Galilee; there you will see him.’ This is my</a:t>
            </a:r>
          </a:p>
          <a:p>
            <a:r>
              <a:rPr lang="en-US" sz="4400" b="1" dirty="0">
                <a:solidFill>
                  <a:schemeClr val="bg1"/>
                </a:solidFill>
              </a:rPr>
              <a:t>message for you.”</a:t>
            </a:r>
            <a:endParaRPr lang="en-GB" sz="4400" b="1" dirty="0">
              <a:solidFill>
                <a:schemeClr val="bg1"/>
              </a:solidFill>
            </a:endParaRPr>
          </a:p>
        </p:txBody>
      </p:sp>
    </p:spTree>
    <p:extLst>
      <p:ext uri="{BB962C8B-B14F-4D97-AF65-F5344CB8AC3E}">
        <p14:creationId xmlns:p14="http://schemas.microsoft.com/office/powerpoint/2010/main" val="3871602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453E8520-9514-2FB0-9ED6-43ED1B33872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8651912-DD4E-393E-F699-7F1CE0EBCA40}"/>
              </a:ext>
            </a:extLst>
          </p:cNvPr>
          <p:cNvSpPr txBox="1"/>
          <p:nvPr/>
        </p:nvSpPr>
        <p:spPr>
          <a:xfrm>
            <a:off x="500514" y="356135"/>
            <a:ext cx="11242307" cy="6001643"/>
          </a:xfrm>
          <a:prstGeom prst="rect">
            <a:avLst/>
          </a:prstGeom>
          <a:noFill/>
        </p:spPr>
        <p:txBody>
          <a:bodyPr wrap="square">
            <a:spAutoFit/>
          </a:bodyPr>
          <a:lstStyle/>
          <a:p>
            <a:r>
              <a:rPr lang="en-GB" sz="4800" b="1" dirty="0">
                <a:solidFill>
                  <a:schemeClr val="bg1"/>
                </a:solidFill>
              </a:rPr>
              <a:t>28:8  So they left the tomb quickly with fear and great joy and ran to tell his</a:t>
            </a:r>
          </a:p>
          <a:p>
            <a:r>
              <a:rPr lang="en-GB" sz="4800" b="1" dirty="0">
                <a:solidFill>
                  <a:schemeClr val="bg1"/>
                </a:solidFill>
              </a:rPr>
              <a:t>disciples.</a:t>
            </a:r>
          </a:p>
          <a:p>
            <a:endParaRPr lang="en-GB" sz="4800" b="1" dirty="0">
              <a:solidFill>
                <a:schemeClr val="bg1"/>
              </a:solidFill>
            </a:endParaRPr>
          </a:p>
          <a:p>
            <a:r>
              <a:rPr lang="en-GB" sz="4800" b="1" dirty="0">
                <a:solidFill>
                  <a:schemeClr val="bg1"/>
                </a:solidFill>
              </a:rPr>
              <a:t>28:9  Suddenly Jesus met them and said, “Greetings!” And they came to him, took hold of his feet, and worshiped him.</a:t>
            </a:r>
          </a:p>
        </p:txBody>
      </p:sp>
    </p:spTree>
    <p:extLst>
      <p:ext uri="{BB962C8B-B14F-4D97-AF65-F5344CB8AC3E}">
        <p14:creationId xmlns:p14="http://schemas.microsoft.com/office/powerpoint/2010/main" val="239613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06AF234A-B5AE-DCF5-17D6-A2FB0EBC3E5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80FE1C5-6B30-2B74-046B-D6A560134874}"/>
              </a:ext>
            </a:extLst>
          </p:cNvPr>
          <p:cNvSpPr txBox="1"/>
          <p:nvPr/>
        </p:nvSpPr>
        <p:spPr>
          <a:xfrm>
            <a:off x="599701" y="394636"/>
            <a:ext cx="4476796"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latin typeface="Bahnschrift" panose="020B0502040204020203" pitchFamily="34" charset="0"/>
                <a:cs typeface="Adobe Devanagari" panose="02040503050201020203" pitchFamily="18" charset="0"/>
              </a:rPr>
              <a:t>Greetings</a:t>
            </a:r>
          </a:p>
        </p:txBody>
      </p:sp>
      <p:pic>
        <p:nvPicPr>
          <p:cNvPr id="3" name="Picture 2">
            <a:extLst>
              <a:ext uri="{FF2B5EF4-FFF2-40B4-BE49-F238E27FC236}">
                <a16:creationId xmlns:a16="http://schemas.microsoft.com/office/drawing/2014/main" id="{CB534227-8742-A75E-C7DC-A5CAE0772BF6}"/>
              </a:ext>
            </a:extLst>
          </p:cNvPr>
          <p:cNvPicPr>
            <a:picLocks noChangeAspect="1"/>
          </p:cNvPicPr>
          <p:nvPr/>
        </p:nvPicPr>
        <p:blipFill>
          <a:blip r:embed="rId3"/>
          <a:stretch>
            <a:fillRect/>
          </a:stretch>
        </p:blipFill>
        <p:spPr>
          <a:xfrm>
            <a:off x="4818338" y="1638996"/>
            <a:ext cx="7163454" cy="4824368"/>
          </a:xfrm>
          <a:prstGeom prst="rect">
            <a:avLst/>
          </a:prstGeom>
          <a:ln>
            <a:noFill/>
          </a:ln>
          <a:effectLst>
            <a:softEdge rad="112500"/>
          </a:effectLst>
        </p:spPr>
      </p:pic>
    </p:spTree>
    <p:extLst>
      <p:ext uri="{BB962C8B-B14F-4D97-AF65-F5344CB8AC3E}">
        <p14:creationId xmlns:p14="http://schemas.microsoft.com/office/powerpoint/2010/main" val="2662364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62D85DBA-7BBA-D9FD-93F1-1A8B550582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B310C3-02F5-3050-096B-26B835978008}"/>
              </a:ext>
            </a:extLst>
          </p:cNvPr>
          <p:cNvSpPr txBox="1"/>
          <p:nvPr/>
        </p:nvSpPr>
        <p:spPr>
          <a:xfrm>
            <a:off x="874294" y="1328288"/>
            <a:ext cx="10443411" cy="3046988"/>
          </a:xfrm>
          <a:prstGeom prst="rect">
            <a:avLst/>
          </a:prstGeom>
          <a:noFill/>
        </p:spPr>
        <p:txBody>
          <a:bodyPr wrap="square">
            <a:spAutoFit/>
          </a:bodyPr>
          <a:lstStyle/>
          <a:p>
            <a:r>
              <a:rPr lang="en-GB" sz="4800" b="1" dirty="0">
                <a:solidFill>
                  <a:schemeClr val="bg1"/>
                </a:solidFill>
              </a:rPr>
              <a:t>28:10 Then Jesus said to them, “Do not be afraid; go and tell my brothers and sisters to go to Galilee; there they will see me.”</a:t>
            </a:r>
          </a:p>
        </p:txBody>
      </p:sp>
    </p:spTree>
    <p:extLst>
      <p:ext uri="{BB962C8B-B14F-4D97-AF65-F5344CB8AC3E}">
        <p14:creationId xmlns:p14="http://schemas.microsoft.com/office/powerpoint/2010/main" val="681151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F8CAD1-FEF3-53D1-0B75-5B6684E8C210}"/>
              </a:ext>
            </a:extLst>
          </p:cNvPr>
          <p:cNvSpPr>
            <a:spLocks noGrp="1"/>
          </p:cNvSpPr>
          <p:nvPr>
            <p:ph type="subTitle" idx="1"/>
          </p:nvPr>
        </p:nvSpPr>
        <p:spPr>
          <a:xfrm>
            <a:off x="2365830" y="5600706"/>
            <a:ext cx="8514444" cy="1257284"/>
          </a:xfrm>
        </p:spPr>
        <p:txBody>
          <a:bodyPr anchor="t">
            <a:normAutofit/>
          </a:bodyPr>
          <a:lstStyle/>
          <a:p>
            <a:r>
              <a:rPr lang="en-US" sz="4400" dirty="0">
                <a:solidFill>
                  <a:srgbClr val="FFFFFF"/>
                </a:solidFill>
                <a:latin typeface="Gabriola" pitchFamily="82" charset="0"/>
              </a:rPr>
              <a:t>Rev. Doris R. Bright, Pastor</a:t>
            </a:r>
          </a:p>
          <a:p>
            <a:endParaRPr lang="en-US" sz="4400" dirty="0">
              <a:solidFill>
                <a:srgbClr val="FFFFFF"/>
              </a:solidFill>
              <a:latin typeface="Gabriola" pitchFamily="82" charset="0"/>
            </a:endParaRPr>
          </a:p>
        </p:txBody>
      </p:sp>
      <p:pic>
        <p:nvPicPr>
          <p:cNvPr id="19" name="Picture 18" descr="Join us for Resurrection Sunday - Rock Harbor Church">
            <a:extLst>
              <a:ext uri="{FF2B5EF4-FFF2-40B4-BE49-F238E27FC236}">
                <a16:creationId xmlns:a16="http://schemas.microsoft.com/office/drawing/2014/main" id="{39DD1F84-24B1-0BFF-896A-4CCF6E9DA9E0}"/>
              </a:ext>
            </a:extLst>
          </p:cNvPr>
          <p:cNvPicPr>
            <a:picLocks noChangeAspect="1"/>
          </p:cNvPicPr>
          <p:nvPr/>
        </p:nvPicPr>
        <p:blipFill>
          <a:blip r:embed="rId2">
            <a:extLst>
              <a:ext uri="{837473B0-CC2E-450A-ABE3-18F120FF3D39}">
                <a1611:picAttrSrcUrl xmlns:a1611="http://schemas.microsoft.com/office/drawing/2016/11/main" r:id="rId3"/>
              </a:ext>
            </a:extLst>
          </a:blip>
          <a:srcRect t="20637" b="1320"/>
          <a:stretch>
            <a:fillRect/>
          </a:stretch>
        </p:blipFill>
        <p:spPr>
          <a:xfrm>
            <a:off x="1" y="10"/>
            <a:ext cx="12191998" cy="5352218"/>
          </a:xfrm>
          <a:prstGeom prst="rect">
            <a:avLst/>
          </a:prstGeom>
        </p:spPr>
      </p:pic>
      <p:pic>
        <p:nvPicPr>
          <p:cNvPr id="5" name="Picture 4">
            <a:extLst>
              <a:ext uri="{FF2B5EF4-FFF2-40B4-BE49-F238E27FC236}">
                <a16:creationId xmlns:a16="http://schemas.microsoft.com/office/drawing/2014/main" id="{B0D91C44-E8E7-B90F-5FBF-3EDDACB961D2}"/>
              </a:ext>
            </a:extLst>
          </p:cNvPr>
          <p:cNvPicPr>
            <a:picLocks noChangeAspect="1"/>
          </p:cNvPicPr>
          <p:nvPr/>
        </p:nvPicPr>
        <p:blipFill>
          <a:blip r:embed="rId4"/>
          <a:stretch>
            <a:fillRect/>
          </a:stretch>
        </p:blipFill>
        <p:spPr>
          <a:xfrm>
            <a:off x="0" y="5352228"/>
            <a:ext cx="12192000" cy="1486556"/>
          </a:xfrm>
          <a:prstGeom prst="rect">
            <a:avLst/>
          </a:prstGeom>
        </p:spPr>
      </p:pic>
    </p:spTree>
    <p:extLst>
      <p:ext uri="{BB962C8B-B14F-4D97-AF65-F5344CB8AC3E}">
        <p14:creationId xmlns:p14="http://schemas.microsoft.com/office/powerpoint/2010/main" val="359783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58768-9D32-E139-8363-D33509E0EDA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9BA0D82-CEE2-BC15-FEF6-37BF7F42D4A0}"/>
              </a:ext>
            </a:extLst>
          </p:cNvPr>
          <p:cNvSpPr>
            <a:spLocks noGrp="1"/>
          </p:cNvSpPr>
          <p:nvPr>
            <p:ph type="subTitle" idx="1"/>
          </p:nvPr>
        </p:nvSpPr>
        <p:spPr>
          <a:xfrm>
            <a:off x="1045029" y="4599432"/>
            <a:ext cx="10450285" cy="1536192"/>
          </a:xfrm>
        </p:spPr>
        <p:txBody>
          <a:bodyPr>
            <a:normAutofit/>
          </a:bodyPr>
          <a:lstStyle/>
          <a:p>
            <a:r>
              <a:rPr lang="en-US" sz="2800" dirty="0">
                <a:solidFill>
                  <a:schemeClr val="bg1"/>
                </a:solidFill>
              </a:rPr>
              <a:t>1 Corinthians 15:20</a:t>
            </a:r>
          </a:p>
          <a:p>
            <a:r>
              <a:rPr lang="en-US" sz="2800" i="1" dirty="0">
                <a:solidFill>
                  <a:schemeClr val="bg1"/>
                </a:solidFill>
              </a:rPr>
              <a:t>“But now is Christ risen from the dead and become the </a:t>
            </a:r>
            <a:r>
              <a:rPr lang="en-US" sz="2800" i="1" dirty="0" err="1">
                <a:solidFill>
                  <a:schemeClr val="bg1"/>
                </a:solidFill>
              </a:rPr>
              <a:t>firstfruits</a:t>
            </a:r>
            <a:r>
              <a:rPr lang="en-US" sz="2800" i="1" dirty="0">
                <a:solidFill>
                  <a:schemeClr val="bg1"/>
                </a:solidFill>
              </a:rPr>
              <a:t> of them that slept.”</a:t>
            </a:r>
            <a:endParaRPr lang="en-US" sz="2800" dirty="0">
              <a:solidFill>
                <a:schemeClr val="bg1"/>
              </a:solidFill>
            </a:endParaRPr>
          </a:p>
          <a:p>
            <a:endParaRPr lang="en-US" sz="2800" dirty="0">
              <a:solidFill>
                <a:schemeClr val="bg1"/>
              </a:solidFill>
            </a:endParaRPr>
          </a:p>
        </p:txBody>
      </p:sp>
      <p:pic>
        <p:nvPicPr>
          <p:cNvPr id="7" name="Picture 6">
            <a:extLst>
              <a:ext uri="{FF2B5EF4-FFF2-40B4-BE49-F238E27FC236}">
                <a16:creationId xmlns:a16="http://schemas.microsoft.com/office/drawing/2014/main" id="{DEDD5BAC-7D10-EB87-F1B8-A2A121768070}"/>
              </a:ext>
            </a:extLst>
          </p:cNvPr>
          <p:cNvPicPr>
            <a:picLocks noChangeAspect="1"/>
          </p:cNvPicPr>
          <p:nvPr/>
        </p:nvPicPr>
        <p:blipFill>
          <a:blip r:embed="rId2"/>
          <a:stretch>
            <a:fillRect/>
          </a:stretch>
        </p:blipFill>
        <p:spPr>
          <a:xfrm>
            <a:off x="0" y="25526"/>
            <a:ext cx="12192000" cy="6806948"/>
          </a:xfrm>
          <a:prstGeom prst="rect">
            <a:avLst/>
          </a:prstGeom>
        </p:spPr>
      </p:pic>
    </p:spTree>
    <p:extLst>
      <p:ext uri="{BB962C8B-B14F-4D97-AF65-F5344CB8AC3E}">
        <p14:creationId xmlns:p14="http://schemas.microsoft.com/office/powerpoint/2010/main" val="184168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5000" b="-5000"/>
          </a:stretch>
        </a:blipFill>
        <a:effectLst/>
      </p:bgPr>
    </p:bg>
    <p:spTree>
      <p:nvGrpSpPr>
        <p:cNvPr id="1" name="">
          <a:extLst>
            <a:ext uri="{FF2B5EF4-FFF2-40B4-BE49-F238E27FC236}">
              <a16:creationId xmlns:a16="http://schemas.microsoft.com/office/drawing/2014/main" id="{1BA82DD7-E281-DD3C-6E46-E9775D9C8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C9798-F28A-8EBD-182F-20D96B911902}"/>
              </a:ext>
            </a:extLst>
          </p:cNvPr>
          <p:cNvSpPr>
            <a:spLocks noGrp="1"/>
          </p:cNvSpPr>
          <p:nvPr>
            <p:ph type="title"/>
          </p:nvPr>
        </p:nvSpPr>
        <p:spPr>
          <a:xfrm>
            <a:off x="797602" y="1543506"/>
            <a:ext cx="10596795" cy="3770988"/>
          </a:xfrm>
        </p:spPr>
        <p:txBody>
          <a:bodyPr vert="horz" lIns="91440" tIns="45720" rIns="91440" bIns="0" rtlCol="0" anchor="ctr">
            <a:normAutofit/>
          </a:bodyPr>
          <a:lstStyle/>
          <a:p>
            <a:pPr algn="ctr"/>
            <a:r>
              <a:rPr lang="en-US" sz="7200" b="1" dirty="0">
                <a:solidFill>
                  <a:schemeClr val="bg1"/>
                </a:solidFill>
                <a:latin typeface="Arial Rounded MT Bold" panose="020F0704030504030204" pitchFamily="34" charset="0"/>
                <a:cs typeface="Calibri Light" panose="020F0302020204030204" pitchFamily="34" charset="0"/>
              </a:rPr>
              <a:t>Invitational  /  Altar Call</a:t>
            </a:r>
            <a:br>
              <a:rPr lang="en-US" sz="7200" b="1" dirty="0">
                <a:solidFill>
                  <a:schemeClr val="bg1"/>
                </a:solidFill>
                <a:latin typeface="Arial Rounded MT Bold" panose="020F0704030504030204" pitchFamily="34" charset="0"/>
                <a:cs typeface="Calibri Light" panose="020F0302020204030204" pitchFamily="34" charset="0"/>
              </a:rPr>
            </a:br>
            <a:br>
              <a:rPr lang="en-US" sz="7200" b="1" dirty="0">
                <a:solidFill>
                  <a:schemeClr val="bg1"/>
                </a:solidFill>
                <a:latin typeface="Arial Rounded MT Bold" panose="020F0704030504030204" pitchFamily="34" charset="0"/>
                <a:cs typeface="Calibri Light" panose="020F0302020204030204" pitchFamily="34" charset="0"/>
              </a:rPr>
            </a:br>
            <a:r>
              <a:rPr lang="en-US" sz="7200" b="1" dirty="0">
                <a:solidFill>
                  <a:schemeClr val="bg1"/>
                </a:solidFill>
                <a:latin typeface="Arial Rounded MT Bold" panose="020F0704030504030204" pitchFamily="34" charset="0"/>
                <a:cs typeface="Calibri Light" panose="020F0302020204030204" pitchFamily="34" charset="0"/>
              </a:rPr>
              <a:t>Wesley’s Ensemble</a:t>
            </a:r>
            <a:endParaRPr lang="en-US" sz="96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1172392481"/>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E5292-244C-4034-9C20-8279EDA96F9A}"/>
              </a:ext>
            </a:extLst>
          </p:cNvPr>
          <p:cNvPicPr>
            <a:picLocks noChangeAspect="1"/>
          </p:cNvPicPr>
          <p:nvPr/>
        </p:nvPicPr>
        <p:blipFill>
          <a:blip r:embed="rId2"/>
          <a:stretch>
            <a:fillRect/>
          </a:stretch>
        </p:blipFill>
        <p:spPr>
          <a:xfrm>
            <a:off x="0" y="17928"/>
            <a:ext cx="12192000" cy="6840071"/>
          </a:xfrm>
          <a:prstGeom prst="rect">
            <a:avLst/>
          </a:prstGeom>
          <a:ln>
            <a:noFill/>
          </a:ln>
          <a:effectLst>
            <a:softEdge rad="112500"/>
          </a:effectLst>
        </p:spPr>
      </p:pic>
    </p:spTree>
    <p:extLst>
      <p:ext uri="{BB962C8B-B14F-4D97-AF65-F5344CB8AC3E}">
        <p14:creationId xmlns:p14="http://schemas.microsoft.com/office/powerpoint/2010/main" val="617096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328954-538B-4694-B703-DF0700DFF20E}"/>
              </a:ext>
            </a:extLst>
          </p:cNvPr>
          <p:cNvSpPr txBox="1"/>
          <p:nvPr/>
        </p:nvSpPr>
        <p:spPr>
          <a:xfrm>
            <a:off x="308409" y="98932"/>
            <a:ext cx="11558009" cy="66171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INVITATION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Christ our Lord invites to his table all who love him, who earnestly repent of their sin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seek to live in peace with one another. </a:t>
            </a:r>
          </a:p>
        </p:txBody>
      </p:sp>
    </p:spTree>
    <p:extLst>
      <p:ext uri="{BB962C8B-B14F-4D97-AF65-F5344CB8AC3E}">
        <p14:creationId xmlns:p14="http://schemas.microsoft.com/office/powerpoint/2010/main" val="4156379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957A56-33C5-3943-A44F-A104A2934CFC}"/>
              </a:ext>
            </a:extLst>
          </p:cNvPr>
          <p:cNvSpPr txBox="1"/>
          <p:nvPr/>
        </p:nvSpPr>
        <p:spPr>
          <a:xfrm>
            <a:off x="848590" y="1402773"/>
            <a:ext cx="10494819"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Therefore, let us confess our sin before God and one another.</a:t>
            </a:r>
          </a:p>
        </p:txBody>
      </p:sp>
    </p:spTree>
    <p:extLst>
      <p:ext uri="{BB962C8B-B14F-4D97-AF65-F5344CB8AC3E}">
        <p14:creationId xmlns:p14="http://schemas.microsoft.com/office/powerpoint/2010/main" val="4058053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2AAA02-EA75-41D7-A468-953585E6B29B}"/>
              </a:ext>
            </a:extLst>
          </p:cNvPr>
          <p:cNvSpPr txBox="1"/>
          <p:nvPr/>
        </p:nvSpPr>
        <p:spPr>
          <a:xfrm>
            <a:off x="497724" y="474345"/>
            <a:ext cx="10825951"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noProof="0" dirty="0">
                <a:ln>
                  <a:noFill/>
                </a:ln>
                <a:solidFill>
                  <a:prstClr val="black"/>
                </a:solidFill>
                <a:effectLst/>
                <a:uLnTx/>
                <a:uFillTx/>
                <a:latin typeface="Calibri" panose="020F0502020204030204"/>
                <a:ea typeface="+mn-ea"/>
                <a:cs typeface="+mn-cs"/>
              </a:rPr>
              <a:t>CONFESSION AND PARDON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Merciful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confess that we have not loved you with our whole heart.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failed to be an obedient church.</a:t>
            </a:r>
          </a:p>
        </p:txBody>
      </p:sp>
    </p:spTree>
    <p:extLst>
      <p:ext uri="{BB962C8B-B14F-4D97-AF65-F5344CB8AC3E}">
        <p14:creationId xmlns:p14="http://schemas.microsoft.com/office/powerpoint/2010/main" val="2682166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867D2C-9FED-7633-330B-D40AEC7186D7}"/>
              </a:ext>
            </a:extLst>
          </p:cNvPr>
          <p:cNvSpPr txBox="1"/>
          <p:nvPr/>
        </p:nvSpPr>
        <p:spPr>
          <a:xfrm>
            <a:off x="350874" y="405164"/>
            <a:ext cx="11663917" cy="563231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not done your will,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broken your law,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rebelled against your love,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not loved our neighbors,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and we have not heard the cry of the needy.</a:t>
            </a:r>
          </a:p>
        </p:txBody>
      </p:sp>
    </p:spTree>
    <p:extLst>
      <p:ext uri="{BB962C8B-B14F-4D97-AF65-F5344CB8AC3E}">
        <p14:creationId xmlns:p14="http://schemas.microsoft.com/office/powerpoint/2010/main" val="284124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385870" y="116062"/>
            <a:ext cx="7267075" cy="933092"/>
          </a:xfrm>
          <a:prstGeom prst="rect">
            <a:avLst/>
          </a:prstGeom>
          <a:noFill/>
        </p:spPr>
        <p:txBody>
          <a:bodyPr wrap="square" rtlCol="0">
            <a:spAutoFit/>
          </a:bodyPr>
          <a:lstStyle/>
          <a:p>
            <a:r>
              <a:rPr lang="en-US" sz="5400" b="1" dirty="0"/>
              <a:t>Call to Worship…</a:t>
            </a:r>
          </a:p>
        </p:txBody>
      </p:sp>
      <p:sp>
        <p:nvSpPr>
          <p:cNvPr id="4" name="TextBox 3">
            <a:extLst>
              <a:ext uri="{FF2B5EF4-FFF2-40B4-BE49-F238E27FC236}">
                <a16:creationId xmlns:a16="http://schemas.microsoft.com/office/drawing/2014/main" id="{E5C6931F-16EF-B476-734E-BE4051ACCC6A}"/>
              </a:ext>
            </a:extLst>
          </p:cNvPr>
          <p:cNvSpPr txBox="1"/>
          <p:nvPr/>
        </p:nvSpPr>
        <p:spPr>
          <a:xfrm>
            <a:off x="2589196" y="1305341"/>
            <a:ext cx="7786837" cy="3862596"/>
          </a:xfrm>
          <a:prstGeom prst="rect">
            <a:avLst/>
          </a:prstGeom>
          <a:noFill/>
        </p:spPr>
        <p:txBody>
          <a:bodyPr wrap="square">
            <a:spAutoFit/>
          </a:bodyPr>
          <a:lstStyle/>
          <a:p>
            <a:r>
              <a:rPr lang="en-US" sz="4500" b="1" dirty="0">
                <a:solidFill>
                  <a:schemeClr val="bg1"/>
                </a:solidFill>
              </a:rPr>
              <a:t>LEADER:  “Easter people, Christ Is Risen! God is doing a new thing! </a:t>
            </a:r>
          </a:p>
          <a:p>
            <a:endParaRPr lang="en-US" sz="2000" b="1" dirty="0">
              <a:solidFill>
                <a:schemeClr val="bg1"/>
              </a:solidFill>
            </a:endParaRPr>
          </a:p>
          <a:p>
            <a:r>
              <a:rPr lang="en-US" sz="4500" b="1" dirty="0">
                <a:solidFill>
                  <a:schemeClr val="bg1"/>
                </a:solidFill>
              </a:rPr>
              <a:t>PEOPLE:   Hallelujah! Christ is risen! </a:t>
            </a:r>
            <a:endParaRPr lang="en-GB" sz="4500" b="1" dirty="0">
              <a:solidFill>
                <a:schemeClr val="bg1"/>
              </a:solidFill>
            </a:endParaRPr>
          </a:p>
        </p:txBody>
      </p:sp>
    </p:spTree>
    <p:extLst>
      <p:ext uri="{BB962C8B-B14F-4D97-AF65-F5344CB8AC3E}">
        <p14:creationId xmlns:p14="http://schemas.microsoft.com/office/powerpoint/2010/main" val="3028967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227579-A888-4B71-A237-022037613BFC}"/>
              </a:ext>
            </a:extLst>
          </p:cNvPr>
          <p:cNvSpPr txBox="1"/>
          <p:nvPr/>
        </p:nvSpPr>
        <p:spPr>
          <a:xfrm>
            <a:off x="471405" y="797510"/>
            <a:ext cx="11249189"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Forgive us, we pray.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Free us for joyful obedience,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through Jesus Christ our Lord. Amen.</a:t>
            </a:r>
          </a:p>
        </p:txBody>
      </p:sp>
    </p:spTree>
    <p:extLst>
      <p:ext uri="{BB962C8B-B14F-4D97-AF65-F5344CB8AC3E}">
        <p14:creationId xmlns:p14="http://schemas.microsoft.com/office/powerpoint/2010/main" val="765374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990533-317E-4B59-88AC-E1928DAF3A29}"/>
              </a:ext>
            </a:extLst>
          </p:cNvPr>
          <p:cNvSpPr txBox="1"/>
          <p:nvPr/>
        </p:nvSpPr>
        <p:spPr>
          <a:xfrm>
            <a:off x="616689" y="474345"/>
            <a:ext cx="10738883"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i="1"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Here the good news: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Christ died for us while we were yet sinners; that proves God’s love toward 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8054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BA3C21-9F60-4773-BF0A-1F1E2482B118}"/>
              </a:ext>
            </a:extLst>
          </p:cNvPr>
          <p:cNvSpPr txBox="1"/>
          <p:nvPr/>
        </p:nvSpPr>
        <p:spPr>
          <a:xfrm>
            <a:off x="636846" y="1315440"/>
            <a:ext cx="10377576"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i="1" u="none" strike="noStrike" kern="1200" cap="none" spc="0" normalizeH="0" baseline="0" noProof="0" dirty="0">
                <a:ln>
                  <a:noFill/>
                </a:ln>
                <a:solidFill>
                  <a:srgbClr val="FF0000"/>
                </a:solidFill>
                <a:effectLst/>
                <a:uLnTx/>
                <a:uFillTx/>
                <a:latin typeface="Calibri" panose="020F0502020204030204"/>
                <a:ea typeface="+mn-ea"/>
                <a:cs typeface="+mn-cs"/>
              </a:rPr>
              <a:t>People to leader: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0047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B6BA6-9276-4E49-849C-699C6F17230F}"/>
              </a:ext>
            </a:extLst>
          </p:cNvPr>
          <p:cNvSpPr txBox="1"/>
          <p:nvPr/>
        </p:nvSpPr>
        <p:spPr>
          <a:xfrm>
            <a:off x="605575" y="1490008"/>
            <a:ext cx="10377576"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Glory to God. Amen</a:t>
            </a:r>
          </a:p>
        </p:txBody>
      </p:sp>
    </p:spTree>
    <p:extLst>
      <p:ext uri="{BB962C8B-B14F-4D97-AF65-F5344CB8AC3E}">
        <p14:creationId xmlns:p14="http://schemas.microsoft.com/office/powerpoint/2010/main" val="3633203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0D1EFE-1A22-45CD-9ADF-76F0BC845FC7}"/>
              </a:ext>
            </a:extLst>
          </p:cNvPr>
          <p:cNvSpPr txBox="1"/>
          <p:nvPr/>
        </p:nvSpPr>
        <p:spPr>
          <a:xfrm>
            <a:off x="714724" y="604993"/>
            <a:ext cx="1037757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TAKING THE BREAD AND CUP</a:t>
            </a:r>
          </a:p>
        </p:txBody>
      </p:sp>
      <p:sp>
        <p:nvSpPr>
          <p:cNvPr id="5" name="TextBox 4">
            <a:extLst>
              <a:ext uri="{FF2B5EF4-FFF2-40B4-BE49-F238E27FC236}">
                <a16:creationId xmlns:a16="http://schemas.microsoft.com/office/drawing/2014/main" id="{4392F5E5-FD5D-4943-B3AA-4348888CFAFA}"/>
              </a:ext>
            </a:extLst>
          </p:cNvPr>
          <p:cNvSpPr txBox="1"/>
          <p:nvPr/>
        </p:nvSpPr>
        <p:spPr>
          <a:xfrm>
            <a:off x="523337" y="1776581"/>
            <a:ext cx="10958617"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THE GREAT THANKSGIVING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Lord be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also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Lift up your hearts.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We lift them up to the Lord.</a:t>
            </a:r>
          </a:p>
        </p:txBody>
      </p:sp>
    </p:spTree>
    <p:extLst>
      <p:ext uri="{BB962C8B-B14F-4D97-AF65-F5344CB8AC3E}">
        <p14:creationId xmlns:p14="http://schemas.microsoft.com/office/powerpoint/2010/main" val="1894749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3BF810-2DA3-4CC1-A8D7-D8779384CCE2}"/>
              </a:ext>
            </a:extLst>
          </p:cNvPr>
          <p:cNvSpPr txBox="1"/>
          <p:nvPr/>
        </p:nvSpPr>
        <p:spPr>
          <a:xfrm>
            <a:off x="765464" y="731609"/>
            <a:ext cx="10661072" cy="51398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Let us give thanks to the Lord our God.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It is right to give our thanks and praise.</a:t>
            </a:r>
          </a:p>
        </p:txBody>
      </p:sp>
    </p:spTree>
    <p:extLst>
      <p:ext uri="{BB962C8B-B14F-4D97-AF65-F5344CB8AC3E}">
        <p14:creationId xmlns:p14="http://schemas.microsoft.com/office/powerpoint/2010/main" val="658012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7EFF8B-84CE-4919-B938-B8717E4EC774}"/>
              </a:ext>
            </a:extLst>
          </p:cNvPr>
          <p:cNvSpPr txBox="1"/>
          <p:nvPr/>
        </p:nvSpPr>
        <p:spPr>
          <a:xfrm>
            <a:off x="931584" y="669263"/>
            <a:ext cx="10810143"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It is right, and a good and joyful thing, always and everywhere to give thanks to you, Father Almighty, creator of heaven and earth.*</a:t>
            </a:r>
            <a:endPar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46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BFA58-2EC8-4CBF-A201-E0810B328335}"/>
              </a:ext>
            </a:extLst>
          </p:cNvPr>
          <p:cNvSpPr txBox="1"/>
          <p:nvPr/>
        </p:nvSpPr>
        <p:spPr>
          <a:xfrm>
            <a:off x="845799" y="843677"/>
            <a:ext cx="10833582"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with your people on earth and all the company of heaven we praise your name and join their unending hymn:</a:t>
            </a:r>
          </a:p>
        </p:txBody>
      </p:sp>
    </p:spTree>
    <p:extLst>
      <p:ext uri="{BB962C8B-B14F-4D97-AF65-F5344CB8AC3E}">
        <p14:creationId xmlns:p14="http://schemas.microsoft.com/office/powerpoint/2010/main" val="1655939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D1F926-A0A2-48F8-9F69-090F2C200F92}"/>
              </a:ext>
            </a:extLst>
          </p:cNvPr>
          <p:cNvSpPr txBox="1"/>
          <p:nvPr/>
        </p:nvSpPr>
        <p:spPr>
          <a:xfrm>
            <a:off x="593616" y="506291"/>
            <a:ext cx="1130421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Holy, holy, holy Lord, God of power and might, heaven and earth are full of your glory. Hosanna in the highest.  Blessed is he who comes in the name of the Lord. Hosanna in the highest.</a:t>
            </a:r>
          </a:p>
        </p:txBody>
      </p:sp>
    </p:spTree>
    <p:extLst>
      <p:ext uri="{BB962C8B-B14F-4D97-AF65-F5344CB8AC3E}">
        <p14:creationId xmlns:p14="http://schemas.microsoft.com/office/powerpoint/2010/main" val="252256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A96F3D-4E48-48D0-82D8-9CF77622D224}"/>
              </a:ext>
            </a:extLst>
          </p:cNvPr>
          <p:cNvSpPr txBox="1"/>
          <p:nvPr/>
        </p:nvSpPr>
        <p:spPr>
          <a:xfrm>
            <a:off x="1139644" y="918645"/>
            <a:ext cx="10654037"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Holy are you, and blessed is your Son Jesus Christ.* By the baptism of his suffering, death, and resurrection you give birth to your church, </a:t>
            </a:r>
          </a:p>
        </p:txBody>
      </p:sp>
    </p:spTree>
    <p:extLst>
      <p:ext uri="{BB962C8B-B14F-4D97-AF65-F5344CB8AC3E}">
        <p14:creationId xmlns:p14="http://schemas.microsoft.com/office/powerpoint/2010/main" val="192944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E73D68-7A2D-54C5-40F4-9FE7B3E56509}"/>
              </a:ext>
            </a:extLst>
          </p:cNvPr>
          <p:cNvSpPr txBox="1"/>
          <p:nvPr/>
        </p:nvSpPr>
        <p:spPr>
          <a:xfrm>
            <a:off x="2435191" y="1559293"/>
            <a:ext cx="8210350" cy="3554819"/>
          </a:xfrm>
          <a:prstGeom prst="rect">
            <a:avLst/>
          </a:prstGeom>
          <a:noFill/>
        </p:spPr>
        <p:txBody>
          <a:bodyPr wrap="square">
            <a:spAutoFit/>
          </a:bodyPr>
          <a:lstStyle/>
          <a:p>
            <a:r>
              <a:rPr lang="en-US" sz="4500" b="1" dirty="0">
                <a:solidFill>
                  <a:schemeClr val="bg1"/>
                </a:solidFill>
              </a:rPr>
              <a:t>LEADER:  Life has conquered death! Love has overcome fear! </a:t>
            </a:r>
          </a:p>
          <a:p>
            <a:endParaRPr lang="en-US" sz="4500" b="1" dirty="0">
              <a:solidFill>
                <a:schemeClr val="bg1"/>
              </a:solidFill>
            </a:endParaRPr>
          </a:p>
          <a:p>
            <a:r>
              <a:rPr lang="en-US" sz="4500" b="1" dirty="0">
                <a:solidFill>
                  <a:schemeClr val="bg1"/>
                </a:solidFill>
              </a:rPr>
              <a:t>PEOPLE:  Hallelujah! Christ is risen! </a:t>
            </a:r>
            <a:endParaRPr lang="en-GB" sz="4500" b="1" dirty="0">
              <a:solidFill>
                <a:schemeClr val="bg1"/>
              </a:solidFill>
            </a:endParaRPr>
          </a:p>
        </p:txBody>
      </p:sp>
    </p:spTree>
    <p:extLst>
      <p:ext uri="{BB962C8B-B14F-4D97-AF65-F5344CB8AC3E}">
        <p14:creationId xmlns:p14="http://schemas.microsoft.com/office/powerpoint/2010/main" val="3091269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21972A-8044-456E-8B4B-880751B53025}"/>
              </a:ext>
            </a:extLst>
          </p:cNvPr>
          <p:cNvSpPr txBox="1"/>
          <p:nvPr/>
        </p:nvSpPr>
        <p:spPr>
          <a:xfrm>
            <a:off x="739486" y="978759"/>
            <a:ext cx="10713027"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delivered us from slavery to sin and death, and made with us a new covenant by water and the Spirit.*</a:t>
            </a:r>
          </a:p>
        </p:txBody>
      </p:sp>
    </p:spTree>
    <p:extLst>
      <p:ext uri="{BB962C8B-B14F-4D97-AF65-F5344CB8AC3E}">
        <p14:creationId xmlns:p14="http://schemas.microsoft.com/office/powerpoint/2010/main" val="3058308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D16699-C764-4EF2-BD79-6A9E84D9F7E4}"/>
              </a:ext>
            </a:extLst>
          </p:cNvPr>
          <p:cNvSpPr txBox="1"/>
          <p:nvPr/>
        </p:nvSpPr>
        <p:spPr>
          <a:xfrm>
            <a:off x="754768" y="843677"/>
            <a:ext cx="10682464"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On the night in which he gave himself up for us he took bread, gave thanks to you, broke the bread, gave it to his disciples, and said:</a:t>
            </a:r>
          </a:p>
        </p:txBody>
      </p:sp>
    </p:spTree>
    <p:extLst>
      <p:ext uri="{BB962C8B-B14F-4D97-AF65-F5344CB8AC3E}">
        <p14:creationId xmlns:p14="http://schemas.microsoft.com/office/powerpoint/2010/main" val="4265417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9DAAE9-AAC8-8C20-CD4E-29A984D8DF62}"/>
              </a:ext>
            </a:extLst>
          </p:cNvPr>
          <p:cNvSpPr txBox="1"/>
          <p:nvPr/>
        </p:nvSpPr>
        <p:spPr>
          <a:xfrm>
            <a:off x="1226128" y="1126729"/>
            <a:ext cx="10214264" cy="415498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“Take, eat; this is my body which is given for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Do this in remembrance of me.”</a:t>
            </a:r>
          </a:p>
        </p:txBody>
      </p:sp>
    </p:spTree>
    <p:extLst>
      <p:ext uri="{BB962C8B-B14F-4D97-AF65-F5344CB8AC3E}">
        <p14:creationId xmlns:p14="http://schemas.microsoft.com/office/powerpoint/2010/main" val="2752208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D03583-1471-4CE3-95C7-5633284EEAA2}"/>
              </a:ext>
            </a:extLst>
          </p:cNvPr>
          <p:cNvSpPr txBox="1"/>
          <p:nvPr/>
        </p:nvSpPr>
        <p:spPr>
          <a:xfrm>
            <a:off x="884345" y="1242202"/>
            <a:ext cx="10423309"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When the supper was over, he took the cup, gave thanks to you, gave it to his disciples, and said:</a:t>
            </a:r>
          </a:p>
        </p:txBody>
      </p:sp>
    </p:spTree>
    <p:extLst>
      <p:ext uri="{BB962C8B-B14F-4D97-AF65-F5344CB8AC3E}">
        <p14:creationId xmlns:p14="http://schemas.microsoft.com/office/powerpoint/2010/main" val="2216814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34B0C-7F87-8543-D091-858406E46D30}"/>
              </a:ext>
            </a:extLst>
          </p:cNvPr>
          <p:cNvSpPr txBox="1"/>
          <p:nvPr/>
        </p:nvSpPr>
        <p:spPr>
          <a:xfrm>
            <a:off x="1167809" y="744280"/>
            <a:ext cx="10060172" cy="517064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“Drink from this, all of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this is my blood of the new covenant, poured out for you and for many for the forgiveness of sins.</a:t>
            </a:r>
          </a:p>
        </p:txBody>
      </p:sp>
    </p:spTree>
    <p:extLst>
      <p:ext uri="{BB962C8B-B14F-4D97-AF65-F5344CB8AC3E}">
        <p14:creationId xmlns:p14="http://schemas.microsoft.com/office/powerpoint/2010/main" val="8969705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017A40-BA0E-678A-0BAE-06D7CA1B913A}"/>
              </a:ext>
            </a:extLst>
          </p:cNvPr>
          <p:cNvSpPr txBox="1"/>
          <p:nvPr/>
        </p:nvSpPr>
        <p:spPr>
          <a:xfrm>
            <a:off x="843516" y="1255771"/>
            <a:ext cx="10504967"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Do this, as often as your drink it, in remembrance of me.”</a:t>
            </a:r>
          </a:p>
        </p:txBody>
      </p:sp>
    </p:spTree>
    <p:extLst>
      <p:ext uri="{BB962C8B-B14F-4D97-AF65-F5344CB8AC3E}">
        <p14:creationId xmlns:p14="http://schemas.microsoft.com/office/powerpoint/2010/main" val="29476512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7DEF0D-91CC-498E-A63D-72983CE9A1DA}"/>
              </a:ext>
            </a:extLst>
          </p:cNvPr>
          <p:cNvSpPr txBox="1"/>
          <p:nvPr/>
        </p:nvSpPr>
        <p:spPr>
          <a:xfrm>
            <a:off x="432954" y="467372"/>
            <a:ext cx="11326091"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In remembrance of these your mighty acts in Jesus Christ, we offer ourselves in praise and thanksgiving as a holy and living sacrifice, </a:t>
            </a:r>
          </a:p>
        </p:txBody>
      </p:sp>
    </p:spTree>
    <p:extLst>
      <p:ext uri="{BB962C8B-B14F-4D97-AF65-F5344CB8AC3E}">
        <p14:creationId xmlns:p14="http://schemas.microsoft.com/office/powerpoint/2010/main" val="1301431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D81FC8-4056-E64D-A74D-4CB277D9EBAD}"/>
              </a:ext>
            </a:extLst>
          </p:cNvPr>
          <p:cNvSpPr txBox="1"/>
          <p:nvPr/>
        </p:nvSpPr>
        <p:spPr>
          <a:xfrm>
            <a:off x="1073888" y="839972"/>
            <a:ext cx="10653823" cy="4524315"/>
          </a:xfrm>
          <a:prstGeom prst="rect">
            <a:avLst/>
          </a:prstGeom>
          <a:noFill/>
        </p:spPr>
        <p:txBody>
          <a:bodyPr wrap="square">
            <a:spAutoFit/>
          </a:bodyPr>
          <a:lstStyle/>
          <a:p>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 union with Christ’s offering for us, as we proclaim the mystery of faith.</a:t>
            </a:r>
            <a:endParaRPr lang="en-US" sz="7200" dirty="0"/>
          </a:p>
        </p:txBody>
      </p:sp>
    </p:spTree>
    <p:extLst>
      <p:ext uri="{BB962C8B-B14F-4D97-AF65-F5344CB8AC3E}">
        <p14:creationId xmlns:p14="http://schemas.microsoft.com/office/powerpoint/2010/main" val="1520616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032F41-6F48-422E-A95A-290C8FC4C0AD}"/>
              </a:ext>
            </a:extLst>
          </p:cNvPr>
          <p:cNvSpPr txBox="1"/>
          <p:nvPr/>
        </p:nvSpPr>
        <p:spPr>
          <a:xfrm>
            <a:off x="810883" y="1915064"/>
            <a:ext cx="10927461"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Christ has died; Christ is risen; Christ will come again.</a:t>
            </a:r>
          </a:p>
        </p:txBody>
      </p:sp>
    </p:spTree>
    <p:extLst>
      <p:ext uri="{BB962C8B-B14F-4D97-AF65-F5344CB8AC3E}">
        <p14:creationId xmlns:p14="http://schemas.microsoft.com/office/powerpoint/2010/main" val="1191258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8E2F0C-64F9-4FBF-8CF9-A2F05D25EB3C}"/>
              </a:ext>
            </a:extLst>
          </p:cNvPr>
          <p:cNvSpPr txBox="1"/>
          <p:nvPr/>
        </p:nvSpPr>
        <p:spPr>
          <a:xfrm>
            <a:off x="457200" y="836762"/>
            <a:ext cx="11323674"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Pour out your Holy Spirit on us gathered here, and on these gifts of bread and wine. </a:t>
            </a:r>
          </a:p>
        </p:txBody>
      </p:sp>
    </p:spTree>
    <p:extLst>
      <p:ext uri="{BB962C8B-B14F-4D97-AF65-F5344CB8AC3E}">
        <p14:creationId xmlns:p14="http://schemas.microsoft.com/office/powerpoint/2010/main" val="60697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1BD58-6DBA-DFE8-54AB-9495F1EE5E8E}"/>
              </a:ext>
            </a:extLst>
          </p:cNvPr>
          <p:cNvSpPr txBox="1"/>
          <p:nvPr/>
        </p:nvSpPr>
        <p:spPr>
          <a:xfrm>
            <a:off x="2541070" y="1234219"/>
            <a:ext cx="8191098" cy="3862596"/>
          </a:xfrm>
          <a:prstGeom prst="rect">
            <a:avLst/>
          </a:prstGeom>
          <a:noFill/>
        </p:spPr>
        <p:txBody>
          <a:bodyPr wrap="square">
            <a:spAutoFit/>
          </a:bodyPr>
          <a:lstStyle/>
          <a:p>
            <a:r>
              <a:rPr lang="en-US" sz="4500" b="1" dirty="0">
                <a:solidFill>
                  <a:schemeClr val="bg1"/>
                </a:solidFill>
              </a:rPr>
              <a:t>LEADER:  God has transformed a dead end into a new start!</a:t>
            </a:r>
          </a:p>
          <a:p>
            <a:endParaRPr lang="en-US" b="1" dirty="0">
              <a:solidFill>
                <a:schemeClr val="bg1"/>
              </a:solidFill>
            </a:endParaRPr>
          </a:p>
          <a:p>
            <a:r>
              <a:rPr lang="en-US" sz="4500" b="1" dirty="0">
                <a:solidFill>
                  <a:schemeClr val="bg1"/>
                </a:solidFill>
              </a:rPr>
              <a:t>PEOPLE:  Hallelujah! Christ is risen! </a:t>
            </a:r>
            <a:endParaRPr lang="en-GB" sz="4500" b="1" dirty="0">
              <a:solidFill>
                <a:schemeClr val="bg1"/>
              </a:solidFill>
            </a:endParaRPr>
          </a:p>
        </p:txBody>
      </p:sp>
    </p:spTree>
    <p:extLst>
      <p:ext uri="{BB962C8B-B14F-4D97-AF65-F5344CB8AC3E}">
        <p14:creationId xmlns:p14="http://schemas.microsoft.com/office/powerpoint/2010/main" val="13454938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B7ED80-43AC-6210-C3CA-3579E3C2F201}"/>
              </a:ext>
            </a:extLst>
          </p:cNvPr>
          <p:cNvSpPr txBox="1"/>
          <p:nvPr/>
        </p:nvSpPr>
        <p:spPr>
          <a:xfrm>
            <a:off x="988827" y="925033"/>
            <a:ext cx="9813851" cy="4708981"/>
          </a:xfrm>
          <a:prstGeom prst="rect">
            <a:avLst/>
          </a:prstGeom>
          <a:noFill/>
        </p:spPr>
        <p:txBody>
          <a:bodyPr wrap="square">
            <a:spAutoFit/>
          </a:bodyPr>
          <a:lstStyle/>
          <a:p>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Make them be for us the body and blood of Christ, that we may be for the world the body of Christ, redeemed by his blood.”*</a:t>
            </a:r>
            <a:endParaRPr lang="en-US" sz="6000" dirty="0"/>
          </a:p>
        </p:txBody>
      </p:sp>
    </p:spTree>
    <p:extLst>
      <p:ext uri="{BB962C8B-B14F-4D97-AF65-F5344CB8AC3E}">
        <p14:creationId xmlns:p14="http://schemas.microsoft.com/office/powerpoint/2010/main" val="40761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22F06F-5C5A-4BFA-8D26-B4B6B24C8DAE}"/>
              </a:ext>
            </a:extLst>
          </p:cNvPr>
          <p:cNvSpPr txBox="1"/>
          <p:nvPr/>
        </p:nvSpPr>
        <p:spPr>
          <a:xfrm>
            <a:off x="757721" y="612844"/>
            <a:ext cx="10874297"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By your Spirit make us one with Christ, one with each other, and one in ministry to all the world, until Christ comes in final victory, and we feast at his heavenly banquet.</a:t>
            </a:r>
          </a:p>
        </p:txBody>
      </p:sp>
    </p:spTree>
    <p:extLst>
      <p:ext uri="{BB962C8B-B14F-4D97-AF65-F5344CB8AC3E}">
        <p14:creationId xmlns:p14="http://schemas.microsoft.com/office/powerpoint/2010/main" val="28835971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876E9C-4AEA-4ABC-818C-E77DD795B872}"/>
              </a:ext>
            </a:extLst>
          </p:cNvPr>
          <p:cNvSpPr txBox="1"/>
          <p:nvPr/>
        </p:nvSpPr>
        <p:spPr>
          <a:xfrm>
            <a:off x="799381" y="953921"/>
            <a:ext cx="10593238"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Through your Son Jesus Christ, with the Holy Spirit in your holy church, all honor and glory is yours, almighty Father, now and for ever.  </a:t>
            </a:r>
            <a:r>
              <a:rPr lang="en-US" sz="6000" b="1" dirty="0">
                <a:solidFill>
                  <a:prstClr val="black"/>
                </a:solidFill>
                <a:latin typeface="Calibri" panose="020F0502020204030204"/>
              </a:rPr>
              <a:t>AMEN</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9167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BB3ADB-ACFC-497D-AEE0-3BF8A673E2E7}"/>
              </a:ext>
            </a:extLst>
          </p:cNvPr>
          <p:cNvSpPr txBox="1"/>
          <p:nvPr/>
        </p:nvSpPr>
        <p:spPr>
          <a:xfrm>
            <a:off x="1017916" y="500331"/>
            <a:ext cx="9713343" cy="517064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now, with the confidence of children of God, let us pray: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THE LORD’S PRAYER</a:t>
            </a:r>
          </a:p>
        </p:txBody>
      </p:sp>
    </p:spTree>
    <p:extLst>
      <p:ext uri="{BB962C8B-B14F-4D97-AF65-F5344CB8AC3E}">
        <p14:creationId xmlns:p14="http://schemas.microsoft.com/office/powerpoint/2010/main" val="25722949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0F86E1-E30A-4D5D-9EF1-9866D3075D23}"/>
              </a:ext>
            </a:extLst>
          </p:cNvPr>
          <p:cNvSpPr txBox="1"/>
          <p:nvPr/>
        </p:nvSpPr>
        <p:spPr>
          <a:xfrm>
            <a:off x="284672" y="707366"/>
            <a:ext cx="10748513"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BREAKING THE BREAD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FF0000"/>
                </a:solidFill>
                <a:effectLst/>
                <a:uLnTx/>
                <a:uFillTx/>
                <a:latin typeface="Calibri" panose="020F0502020204030204"/>
                <a:ea typeface="+mn-ea"/>
                <a:cs typeface="+mn-cs"/>
              </a:rPr>
              <a:t>GIVING THE BREAD AND CUP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body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blood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27024057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A08D3C-18F5-4A2B-A13E-1D893A9A5BE0}"/>
              </a:ext>
            </a:extLst>
          </p:cNvPr>
          <p:cNvSpPr txBox="1"/>
          <p:nvPr/>
        </p:nvSpPr>
        <p:spPr>
          <a:xfrm>
            <a:off x="439946" y="497797"/>
            <a:ext cx="610318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HYMN OR SONG</a:t>
            </a:r>
          </a:p>
        </p:txBody>
      </p:sp>
      <p:sp>
        <p:nvSpPr>
          <p:cNvPr id="6" name="TextBox 5">
            <a:extLst>
              <a:ext uri="{FF2B5EF4-FFF2-40B4-BE49-F238E27FC236}">
                <a16:creationId xmlns:a16="http://schemas.microsoft.com/office/drawing/2014/main" id="{A10826BE-C386-44F2-B26F-328B9303C14D}"/>
              </a:ext>
            </a:extLst>
          </p:cNvPr>
          <p:cNvSpPr txBox="1"/>
          <p:nvPr/>
        </p:nvSpPr>
        <p:spPr>
          <a:xfrm>
            <a:off x="439946" y="2000462"/>
            <a:ext cx="10368951"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DISMISSAL WITH BLESSING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Go forth in peace.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grace of the Lord Jesus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the love of God, and the communion of the Holy Spirit be with you all.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31756112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29269E-86E7-ED1C-C8C8-F2F3B9FA5D59}"/>
              </a:ext>
            </a:extLst>
          </p:cNvPr>
          <p:cNvSpPr/>
          <p:nvPr/>
        </p:nvSpPr>
        <p:spPr>
          <a:xfrm>
            <a:off x="3668058" y="2596217"/>
            <a:ext cx="7560083" cy="1015663"/>
          </a:xfrm>
          <a:prstGeom prst="rect">
            <a:avLst/>
          </a:prstGeom>
        </p:spPr>
        <p:txBody>
          <a:bodyPr wrap="none">
            <a:spAutoFit/>
          </a:bodyPr>
          <a:lstStyle/>
          <a:p>
            <a:r>
              <a:rPr lang="en-US" sz="6000" b="1" dirty="0">
                <a:latin typeface="Times New Roman" panose="02020603050405020304" pitchFamily="18" charset="0"/>
                <a:ea typeface="Times New Roman" panose="02020603050405020304" pitchFamily="18" charset="0"/>
              </a:rPr>
              <a:t>Song of Sending Forth</a:t>
            </a:r>
            <a:endParaRPr lang="en-US" sz="6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95140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24A44094-91B5-0E38-A4AA-4875BE1E270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EED7177-9C9E-2330-E294-05ECD1DBDAF9}"/>
              </a:ext>
            </a:extLst>
          </p:cNvPr>
          <p:cNvSpPr/>
          <p:nvPr/>
        </p:nvSpPr>
        <p:spPr>
          <a:xfrm>
            <a:off x="1268396" y="1304742"/>
            <a:ext cx="9655207" cy="1015663"/>
          </a:xfrm>
          <a:prstGeom prst="rect">
            <a:avLst/>
          </a:prstGeom>
        </p:spPr>
        <p:txBody>
          <a:bodyPr wrap="none">
            <a:spAutoFit/>
          </a:bodyPr>
          <a:lstStyle/>
          <a:p>
            <a:r>
              <a:rPr lang="en-US" sz="6000" b="1" dirty="0">
                <a:solidFill>
                  <a:schemeClr val="bg1"/>
                </a:solidFill>
                <a:latin typeface="Times New Roman" panose="02020603050405020304" pitchFamily="18" charset="0"/>
                <a:ea typeface="Times New Roman" panose="02020603050405020304" pitchFamily="18" charset="0"/>
              </a:rPr>
              <a:t>Extinguishing of the Candles</a:t>
            </a:r>
            <a:endParaRPr lang="en-US" sz="6000" b="1" dirty="0">
              <a:solidFill>
                <a:schemeClr val="bg1"/>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B65EBF6D-C542-4302-4948-497E9A54C8B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755075" y="2628413"/>
            <a:ext cx="2957300" cy="2444793"/>
          </a:xfrm>
          <a:prstGeom prst="ellipse">
            <a:avLst/>
          </a:prstGeom>
          <a:ln>
            <a:noFill/>
          </a:ln>
          <a:effectLst>
            <a:softEdge rad="112500"/>
          </a:effectLst>
        </p:spPr>
      </p:pic>
    </p:spTree>
    <p:extLst>
      <p:ext uri="{BB962C8B-B14F-4D97-AF65-F5344CB8AC3E}">
        <p14:creationId xmlns:p14="http://schemas.microsoft.com/office/powerpoint/2010/main" val="37058519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2000" t="-16000" r="3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A5F7B1-0532-D829-46BC-F22F842684BE}"/>
              </a:ext>
            </a:extLst>
          </p:cNvPr>
          <p:cNvSpPr txBox="1"/>
          <p:nvPr/>
        </p:nvSpPr>
        <p:spPr>
          <a:xfrm>
            <a:off x="959005" y="457200"/>
            <a:ext cx="9879981" cy="1107996"/>
          </a:xfrm>
          <a:prstGeom prst="rect">
            <a:avLst/>
          </a:prstGeom>
          <a:noFill/>
        </p:spPr>
        <p:txBody>
          <a:bodyPr wrap="square" rtlCol="0">
            <a:spAutoFit/>
          </a:bodyPr>
          <a:lstStyle/>
          <a:p>
            <a:pPr algn="ctr"/>
            <a:r>
              <a:rPr lang="en-US" sz="6600" b="1" i="1" dirty="0">
                <a:latin typeface="Baskerville Old Face" panose="02020602080505020303" pitchFamily="18" charset="0"/>
              </a:rPr>
              <a:t>Reverend Doris Bright</a:t>
            </a:r>
            <a:endParaRPr lang="en-GB" sz="6600" b="1" i="1" dirty="0">
              <a:latin typeface="Baskerville Old Face" panose="02020602080505020303" pitchFamily="18" charset="0"/>
            </a:endParaRPr>
          </a:p>
        </p:txBody>
      </p:sp>
    </p:spTree>
    <p:extLst>
      <p:ext uri="{BB962C8B-B14F-4D97-AF65-F5344CB8AC3E}">
        <p14:creationId xmlns:p14="http://schemas.microsoft.com/office/powerpoint/2010/main" val="374029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0736C9-6E71-C810-D61B-CFA0D634378F}"/>
              </a:ext>
            </a:extLst>
          </p:cNvPr>
          <p:cNvSpPr txBox="1"/>
          <p:nvPr/>
        </p:nvSpPr>
        <p:spPr>
          <a:xfrm>
            <a:off x="2743201" y="2274838"/>
            <a:ext cx="8568790" cy="2308324"/>
          </a:xfrm>
          <a:prstGeom prst="rect">
            <a:avLst/>
          </a:prstGeom>
          <a:noFill/>
        </p:spPr>
        <p:txBody>
          <a:bodyPr wrap="square">
            <a:spAutoFit/>
          </a:bodyPr>
          <a:lstStyle/>
          <a:p>
            <a:r>
              <a:rPr lang="en-US" sz="4800" b="1" dirty="0">
                <a:solidFill>
                  <a:schemeClr val="bg1"/>
                </a:solidFill>
              </a:rPr>
              <a:t>LEADER:   Easter people, raise your voices! Christ is risen!  </a:t>
            </a:r>
            <a:endParaRPr lang="en-GB" sz="4800" b="1" dirty="0">
              <a:solidFill>
                <a:schemeClr val="bg1"/>
              </a:solidFill>
            </a:endParaRPr>
          </a:p>
        </p:txBody>
      </p:sp>
    </p:spTree>
    <p:extLst>
      <p:ext uri="{BB962C8B-B14F-4D97-AF65-F5344CB8AC3E}">
        <p14:creationId xmlns:p14="http://schemas.microsoft.com/office/powerpoint/2010/main" val="179817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4990E1E-E2E5-93E6-C843-54CA1E09C37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9D61E88-0D93-1EC9-9DB1-40DAD8BCF711}"/>
              </a:ext>
            </a:extLst>
          </p:cNvPr>
          <p:cNvSpPr txBox="1"/>
          <p:nvPr/>
        </p:nvSpPr>
        <p:spPr>
          <a:xfrm>
            <a:off x="2906830" y="2191130"/>
            <a:ext cx="6987941" cy="1569660"/>
          </a:xfrm>
          <a:prstGeom prst="rect">
            <a:avLst/>
          </a:prstGeom>
          <a:noFill/>
        </p:spPr>
        <p:txBody>
          <a:bodyPr wrap="square">
            <a:spAutoFit/>
          </a:bodyPr>
          <a:lstStyle/>
          <a:p>
            <a:r>
              <a:rPr lang="en-US" sz="4800" b="1" dirty="0">
                <a:solidFill>
                  <a:schemeClr val="bg1"/>
                </a:solidFill>
              </a:rPr>
              <a:t>PEOPLE:  Christ is risen indeed! Hallelujah!</a:t>
            </a:r>
            <a:endParaRPr lang="en-GB" sz="4800" b="1" dirty="0">
              <a:solidFill>
                <a:schemeClr val="bg1"/>
              </a:solidFill>
            </a:endParaRPr>
          </a:p>
        </p:txBody>
      </p:sp>
    </p:spTree>
    <p:extLst>
      <p:ext uri="{BB962C8B-B14F-4D97-AF65-F5344CB8AC3E}">
        <p14:creationId xmlns:p14="http://schemas.microsoft.com/office/powerpoint/2010/main" val="423602363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9662</TotalTime>
  <Words>1899</Words>
  <Application>Microsoft Office PowerPoint</Application>
  <PresentationFormat>Widescreen</PresentationFormat>
  <Paragraphs>176</Paragraphs>
  <Slides>78</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78</vt:i4>
      </vt:variant>
    </vt:vector>
  </HeadingPairs>
  <TitlesOfParts>
    <vt:vector size="94" baseType="lpstr">
      <vt:lpstr>Arial</vt:lpstr>
      <vt:lpstr>Arial Narrow</vt:lpstr>
      <vt:lpstr>Arial Rounded MT Bold</vt:lpstr>
      <vt:lpstr>Bahnschrift</vt:lpstr>
      <vt:lpstr>Bahnschrift SemiBold</vt:lpstr>
      <vt:lpstr>Baskerville Old Face</vt:lpstr>
      <vt:lpstr>Bookman Old Style</vt:lpstr>
      <vt:lpstr>Bradley Hand ITC</vt:lpstr>
      <vt:lpstr>Calibri</vt:lpstr>
      <vt:lpstr>Calibri Light</vt:lpstr>
      <vt:lpstr>Calisto MT</vt:lpstr>
      <vt:lpstr>Gabriola</vt:lpstr>
      <vt:lpstr>Times New Roman</vt:lpstr>
      <vt:lpstr>Wingdings 2</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Hymn  “Because He Lives” #364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Affirmation  of</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Sis. Donnise Hammond</vt:lpstr>
      <vt:lpstr>The Offering  (It’s Giving Time)  “Praise God, from whom all blessings flow; praise him, all creatures here below; praise him above, ye heavenly host; praise Father Son, and Holy Ghost, Amen”</vt:lpstr>
      <vt:lpstr>WE Listen for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Wesley’s Ensemble</vt:lpstr>
      <vt:lpstr>PowerPoint Presentation</vt:lpstr>
      <vt:lpstr>PowerPoint Presentation</vt:lpstr>
      <vt:lpstr>Invitational  /  Altar Call  Wesley’s Ensemble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174</cp:revision>
  <dcterms:created xsi:type="dcterms:W3CDTF">2019-07-05T15:08:03Z</dcterms:created>
  <dcterms:modified xsi:type="dcterms:W3CDTF">2026-04-05T01:28:05Z</dcterms:modified>
</cp:coreProperties>
</file>