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 id="2147483970" r:id="rId2"/>
  </p:sldMasterIdLst>
  <p:sldIdLst>
    <p:sldId id="429" r:id="rId3"/>
    <p:sldId id="340" r:id="rId4"/>
    <p:sldId id="311" r:id="rId5"/>
    <p:sldId id="519" r:id="rId6"/>
    <p:sldId id="520" r:id="rId7"/>
    <p:sldId id="521" r:id="rId8"/>
    <p:sldId id="584" r:id="rId9"/>
    <p:sldId id="585" r:id="rId10"/>
    <p:sldId id="586" r:id="rId11"/>
    <p:sldId id="587" r:id="rId12"/>
    <p:sldId id="588" r:id="rId13"/>
    <p:sldId id="263" r:id="rId14"/>
    <p:sldId id="576" r:id="rId15"/>
    <p:sldId id="589" r:id="rId16"/>
    <p:sldId id="590" r:id="rId17"/>
    <p:sldId id="579" r:id="rId18"/>
    <p:sldId id="592" r:id="rId19"/>
    <p:sldId id="591" r:id="rId20"/>
    <p:sldId id="593" r:id="rId21"/>
    <p:sldId id="594" r:id="rId22"/>
    <p:sldId id="266" r:id="rId23"/>
    <p:sldId id="267" r:id="rId24"/>
    <p:sldId id="281" r:id="rId25"/>
    <p:sldId id="286" r:id="rId26"/>
    <p:sldId id="351" r:id="rId27"/>
    <p:sldId id="287" r:id="rId28"/>
    <p:sldId id="352" r:id="rId29"/>
    <p:sldId id="288" r:id="rId30"/>
    <p:sldId id="289" r:id="rId31"/>
    <p:sldId id="353" r:id="rId32"/>
    <p:sldId id="282" r:id="rId33"/>
    <p:sldId id="344" r:id="rId34"/>
    <p:sldId id="338" r:id="rId35"/>
    <p:sldId id="271" r:id="rId36"/>
    <p:sldId id="428" r:id="rId37"/>
    <p:sldId id="317" r:id="rId38"/>
    <p:sldId id="384" r:id="rId39"/>
    <p:sldId id="530" r:id="rId40"/>
    <p:sldId id="554" r:id="rId41"/>
    <p:sldId id="532" r:id="rId42"/>
    <p:sldId id="599" r:id="rId43"/>
    <p:sldId id="598" r:id="rId44"/>
    <p:sldId id="597" r:id="rId45"/>
    <p:sldId id="596" r:id="rId46"/>
    <p:sldId id="595" r:id="rId47"/>
    <p:sldId id="556" r:id="rId48"/>
    <p:sldId id="536" r:id="rId49"/>
    <p:sldId id="490" r:id="rId50"/>
    <p:sldId id="539" r:id="rId51"/>
    <p:sldId id="547" r:id="rId52"/>
    <p:sldId id="546" r:id="rId53"/>
    <p:sldId id="575" r:id="rId54"/>
    <p:sldId id="574" r:id="rId55"/>
    <p:sldId id="544" r:id="rId56"/>
    <p:sldId id="543" r:id="rId57"/>
    <p:sldId id="542" r:id="rId58"/>
    <p:sldId id="540" r:id="rId59"/>
    <p:sldId id="600" r:id="rId60"/>
    <p:sldId id="270" r:id="rId61"/>
    <p:sldId id="272" r:id="rId62"/>
    <p:sldId id="276" r:id="rId63"/>
    <p:sldId id="401" r:id="rId64"/>
    <p:sldId id="402" r:id="rId65"/>
    <p:sldId id="461" r:id="rId66"/>
    <p:sldId id="403" r:id="rId67"/>
    <p:sldId id="449" r:id="rId68"/>
    <p:sldId id="404" r:id="rId69"/>
    <p:sldId id="405" r:id="rId70"/>
    <p:sldId id="406" r:id="rId71"/>
    <p:sldId id="407" r:id="rId72"/>
    <p:sldId id="409" r:id="rId73"/>
    <p:sldId id="410" r:id="rId74"/>
    <p:sldId id="411" r:id="rId75"/>
    <p:sldId id="412" r:id="rId76"/>
    <p:sldId id="413" r:id="rId77"/>
    <p:sldId id="414" r:id="rId78"/>
    <p:sldId id="415" r:id="rId79"/>
    <p:sldId id="416" r:id="rId80"/>
    <p:sldId id="450" r:id="rId81"/>
    <p:sldId id="417" r:id="rId82"/>
    <p:sldId id="451" r:id="rId83"/>
    <p:sldId id="452" r:id="rId84"/>
    <p:sldId id="418" r:id="rId85"/>
    <p:sldId id="453" r:id="rId86"/>
    <p:sldId id="419" r:id="rId87"/>
    <p:sldId id="420" r:id="rId88"/>
    <p:sldId id="454" r:id="rId89"/>
    <p:sldId id="421" r:id="rId90"/>
    <p:sldId id="422" r:id="rId91"/>
    <p:sldId id="423" r:id="rId92"/>
    <p:sldId id="424" r:id="rId93"/>
    <p:sldId id="425" r:id="rId94"/>
    <p:sldId id="460" r:id="rId95"/>
    <p:sldId id="582" r:id="rId96"/>
    <p:sldId id="583"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4BB0"/>
    <a:srgbClr val="001B3E"/>
    <a:srgbClr val="004AAD"/>
    <a:srgbClr val="0099FF"/>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42" autoAdjust="0"/>
    <p:restoredTop sz="94673" autoAdjust="0"/>
  </p:normalViewPr>
  <p:slideViewPr>
    <p:cSldViewPr snapToGrid="0">
      <p:cViewPr>
        <p:scale>
          <a:sx n="70" d="100"/>
          <a:sy n="70" d="100"/>
        </p:scale>
        <p:origin x="1524" y="172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2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262-4B3D-4D48-B066-E23C05606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C98C4-313A-4946-B4BE-907435F44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14A2D-DAC6-4C13-BDE7-81276873C965}"/>
              </a:ext>
            </a:extLst>
          </p:cNvPr>
          <p:cNvSpPr>
            <a:spLocks noGrp="1"/>
          </p:cNvSpPr>
          <p:nvPr>
            <p:ph type="dt" sz="half" idx="10"/>
          </p:nvPr>
        </p:nvSpPr>
        <p:spPr/>
        <p:txBody>
          <a:bodyPr/>
          <a:lstStyle/>
          <a:p>
            <a:fld id="{874AC550-C712-435B-BD88-063685420A5B}" type="datetimeFigureOut">
              <a:rPr lang="en-US" smtClean="0"/>
              <a:t>12/5/2025</a:t>
            </a:fld>
            <a:endParaRPr lang="en-US"/>
          </a:p>
        </p:txBody>
      </p:sp>
      <p:sp>
        <p:nvSpPr>
          <p:cNvPr id="5" name="Footer Placeholder 4">
            <a:extLst>
              <a:ext uri="{FF2B5EF4-FFF2-40B4-BE49-F238E27FC236}">
                <a16:creationId xmlns:a16="http://schemas.microsoft.com/office/drawing/2014/main" id="{CF890E41-C631-47A3-9141-C6180E6B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05E25-48CD-4E45-B869-26823B306C9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08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9B67-C87E-4262-81C4-0D386A101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972E2-327E-43CA-8039-B6208501A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246E7-331D-4F2A-AF8A-FD10A9818BCB}"/>
              </a:ext>
            </a:extLst>
          </p:cNvPr>
          <p:cNvSpPr>
            <a:spLocks noGrp="1"/>
          </p:cNvSpPr>
          <p:nvPr>
            <p:ph type="dt" sz="half" idx="10"/>
          </p:nvPr>
        </p:nvSpPr>
        <p:spPr/>
        <p:txBody>
          <a:bodyPr/>
          <a:lstStyle/>
          <a:p>
            <a:fld id="{874AC550-C712-435B-BD88-063685420A5B}" type="datetimeFigureOut">
              <a:rPr lang="en-US" smtClean="0"/>
              <a:t>12/5/2025</a:t>
            </a:fld>
            <a:endParaRPr lang="en-US"/>
          </a:p>
        </p:txBody>
      </p:sp>
      <p:sp>
        <p:nvSpPr>
          <p:cNvPr id="5" name="Footer Placeholder 4">
            <a:extLst>
              <a:ext uri="{FF2B5EF4-FFF2-40B4-BE49-F238E27FC236}">
                <a16:creationId xmlns:a16="http://schemas.microsoft.com/office/drawing/2014/main" id="{48550A24-EAF2-4100-B756-7852DBEDD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81190-3E2E-4743-9B18-3FF8C7756C4F}"/>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841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C3978-E171-4938-ACE8-1DEF6859B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AB74E-38F2-4DE0-8B41-E8BB5601F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08E5-57B5-4B0B-B1C5-B23531AC15BE}"/>
              </a:ext>
            </a:extLst>
          </p:cNvPr>
          <p:cNvSpPr>
            <a:spLocks noGrp="1"/>
          </p:cNvSpPr>
          <p:nvPr>
            <p:ph type="dt" sz="half" idx="10"/>
          </p:nvPr>
        </p:nvSpPr>
        <p:spPr/>
        <p:txBody>
          <a:bodyPr/>
          <a:lstStyle/>
          <a:p>
            <a:fld id="{874AC550-C712-435B-BD88-063685420A5B}" type="datetimeFigureOut">
              <a:rPr lang="en-US" smtClean="0"/>
              <a:t>12/5/2025</a:t>
            </a:fld>
            <a:endParaRPr lang="en-US"/>
          </a:p>
        </p:txBody>
      </p:sp>
      <p:sp>
        <p:nvSpPr>
          <p:cNvPr id="5" name="Footer Placeholder 4">
            <a:extLst>
              <a:ext uri="{FF2B5EF4-FFF2-40B4-BE49-F238E27FC236}">
                <a16:creationId xmlns:a16="http://schemas.microsoft.com/office/drawing/2014/main" id="{07159948-D8B6-4CF1-9DB6-A6D9673BE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4910A-7906-4531-8439-F9612FBEB0FB}"/>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671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046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48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0694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08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8071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658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113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0952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12/5/2025</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804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468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0177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0318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83619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680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91665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1798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8392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959097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6848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5654-7401-41C1-A3B0-9FF2C9139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FA749-17B1-40E1-A31B-20506472A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8AA42-E290-4C7A-A6F1-C7BD3051BB2A}"/>
              </a:ext>
            </a:extLst>
          </p:cNvPr>
          <p:cNvSpPr>
            <a:spLocks noGrp="1"/>
          </p:cNvSpPr>
          <p:nvPr>
            <p:ph type="dt" sz="half" idx="10"/>
          </p:nvPr>
        </p:nvSpPr>
        <p:spPr/>
        <p:txBody>
          <a:bodyPr/>
          <a:lstStyle/>
          <a:p>
            <a:fld id="{874AC550-C712-435B-BD88-063685420A5B}" type="datetimeFigureOut">
              <a:rPr lang="en-US" smtClean="0"/>
              <a:t>12/5/2025</a:t>
            </a:fld>
            <a:endParaRPr lang="en-US"/>
          </a:p>
        </p:txBody>
      </p:sp>
      <p:sp>
        <p:nvSpPr>
          <p:cNvPr id="5" name="Footer Placeholder 4">
            <a:extLst>
              <a:ext uri="{FF2B5EF4-FFF2-40B4-BE49-F238E27FC236}">
                <a16:creationId xmlns:a16="http://schemas.microsoft.com/office/drawing/2014/main" id="{8558AD5E-F395-4975-8778-73E238AA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D567-3B24-4DE8-85A0-41931D65BE4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65919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7041-23D0-44C5-9CB1-EB1F82693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77AA8-E98D-4E0E-98B8-7989191FE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4955E-6A62-4435-B5B8-F6EA53226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F4BD6-3372-45D6-9D3B-305C103371A5}"/>
              </a:ext>
            </a:extLst>
          </p:cNvPr>
          <p:cNvSpPr>
            <a:spLocks noGrp="1"/>
          </p:cNvSpPr>
          <p:nvPr>
            <p:ph type="dt" sz="half" idx="10"/>
          </p:nvPr>
        </p:nvSpPr>
        <p:spPr/>
        <p:txBody>
          <a:bodyPr/>
          <a:lstStyle/>
          <a:p>
            <a:fld id="{874AC550-C712-435B-BD88-063685420A5B}" type="datetimeFigureOut">
              <a:rPr lang="en-US" smtClean="0"/>
              <a:t>12/5/2025</a:t>
            </a:fld>
            <a:endParaRPr lang="en-US"/>
          </a:p>
        </p:txBody>
      </p:sp>
      <p:sp>
        <p:nvSpPr>
          <p:cNvPr id="6" name="Footer Placeholder 5">
            <a:extLst>
              <a:ext uri="{FF2B5EF4-FFF2-40B4-BE49-F238E27FC236}">
                <a16:creationId xmlns:a16="http://schemas.microsoft.com/office/drawing/2014/main" id="{B824D8DE-BE93-436F-8D5D-2ECCC9F6F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B0B15-7DAE-4544-BE18-7C15BAB17F37}"/>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2882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3933-5AC5-4873-B2C7-5AB021AA3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4DE3C-0A7E-49CA-8DF6-D7841987A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BAB19-ECDC-434C-863F-4A309F6C3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4D6E7-76AA-4BF2-9DF1-091B4B867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FAA68-D950-4349-B243-B3EFFC2BE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8C39D6-C513-41C4-8DDD-8FD98070B902}"/>
              </a:ext>
            </a:extLst>
          </p:cNvPr>
          <p:cNvSpPr>
            <a:spLocks noGrp="1"/>
          </p:cNvSpPr>
          <p:nvPr>
            <p:ph type="dt" sz="half" idx="10"/>
          </p:nvPr>
        </p:nvSpPr>
        <p:spPr/>
        <p:txBody>
          <a:bodyPr/>
          <a:lstStyle/>
          <a:p>
            <a:fld id="{874AC550-C712-435B-BD88-063685420A5B}" type="datetimeFigureOut">
              <a:rPr lang="en-US" smtClean="0"/>
              <a:t>12/5/2025</a:t>
            </a:fld>
            <a:endParaRPr lang="en-US"/>
          </a:p>
        </p:txBody>
      </p:sp>
      <p:sp>
        <p:nvSpPr>
          <p:cNvPr id="8" name="Footer Placeholder 7">
            <a:extLst>
              <a:ext uri="{FF2B5EF4-FFF2-40B4-BE49-F238E27FC236}">
                <a16:creationId xmlns:a16="http://schemas.microsoft.com/office/drawing/2014/main" id="{97823938-76C2-4F2D-9756-F53FADB36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EFD04-1F04-42C4-AA6D-BD25F7BD5F90}"/>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1276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689-3B2B-4824-90D1-455F75D019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8D726-6EF3-47E2-92E8-F16F74130357}"/>
              </a:ext>
            </a:extLst>
          </p:cNvPr>
          <p:cNvSpPr>
            <a:spLocks noGrp="1"/>
          </p:cNvSpPr>
          <p:nvPr>
            <p:ph type="dt" sz="half" idx="10"/>
          </p:nvPr>
        </p:nvSpPr>
        <p:spPr/>
        <p:txBody>
          <a:bodyPr/>
          <a:lstStyle/>
          <a:p>
            <a:fld id="{874AC550-C712-435B-BD88-063685420A5B}" type="datetimeFigureOut">
              <a:rPr lang="en-US" smtClean="0"/>
              <a:t>12/5/2025</a:t>
            </a:fld>
            <a:endParaRPr lang="en-US"/>
          </a:p>
        </p:txBody>
      </p:sp>
      <p:sp>
        <p:nvSpPr>
          <p:cNvPr id="4" name="Footer Placeholder 3">
            <a:extLst>
              <a:ext uri="{FF2B5EF4-FFF2-40B4-BE49-F238E27FC236}">
                <a16:creationId xmlns:a16="http://schemas.microsoft.com/office/drawing/2014/main" id="{2D0195A4-5606-45A2-A527-14065F0BF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0EAA8-4458-43E2-933D-E0F4EDFA3B1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6892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EF7C-7A43-40F7-BC66-B59261B85EF0}"/>
              </a:ext>
            </a:extLst>
          </p:cNvPr>
          <p:cNvSpPr>
            <a:spLocks noGrp="1"/>
          </p:cNvSpPr>
          <p:nvPr>
            <p:ph type="dt" sz="half" idx="10"/>
          </p:nvPr>
        </p:nvSpPr>
        <p:spPr/>
        <p:txBody>
          <a:bodyPr/>
          <a:lstStyle/>
          <a:p>
            <a:fld id="{874AC550-C712-435B-BD88-063685420A5B}" type="datetimeFigureOut">
              <a:rPr lang="en-US" smtClean="0"/>
              <a:t>12/5/2025</a:t>
            </a:fld>
            <a:endParaRPr lang="en-US"/>
          </a:p>
        </p:txBody>
      </p:sp>
      <p:sp>
        <p:nvSpPr>
          <p:cNvPr id="3" name="Footer Placeholder 2">
            <a:extLst>
              <a:ext uri="{FF2B5EF4-FFF2-40B4-BE49-F238E27FC236}">
                <a16:creationId xmlns:a16="http://schemas.microsoft.com/office/drawing/2014/main" id="{07099C85-06F4-4C3B-B002-9FB22E96B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A9C42-2265-4749-BA0D-BA571ACE11B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8419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008-0B41-4FC3-84A2-F662C7C20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135A8-AD40-4F52-AF6A-975805562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367B5-2D41-4023-B867-8D677E8C1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A13CC-929F-45E3-B4BB-BC4875C4AA86}"/>
              </a:ext>
            </a:extLst>
          </p:cNvPr>
          <p:cNvSpPr>
            <a:spLocks noGrp="1"/>
          </p:cNvSpPr>
          <p:nvPr>
            <p:ph type="dt" sz="half" idx="10"/>
          </p:nvPr>
        </p:nvSpPr>
        <p:spPr/>
        <p:txBody>
          <a:bodyPr/>
          <a:lstStyle/>
          <a:p>
            <a:fld id="{874AC550-C712-435B-BD88-063685420A5B}" type="datetimeFigureOut">
              <a:rPr lang="en-US" smtClean="0"/>
              <a:t>12/5/2025</a:t>
            </a:fld>
            <a:endParaRPr lang="en-US"/>
          </a:p>
        </p:txBody>
      </p:sp>
      <p:sp>
        <p:nvSpPr>
          <p:cNvPr id="6" name="Footer Placeholder 5">
            <a:extLst>
              <a:ext uri="{FF2B5EF4-FFF2-40B4-BE49-F238E27FC236}">
                <a16:creationId xmlns:a16="http://schemas.microsoft.com/office/drawing/2014/main" id="{8ED0D339-7934-49FC-A0A0-34AC86BEC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E1D7-5D4C-4A87-B264-8BA808D2BDC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6886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C1E-62AB-4512-9FC2-8CE2A8F5E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D4EAE-A22B-42DF-ADBC-B1446F1BF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A3143-0AFF-45A4-BCCA-785E52FC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F22DC-3597-4559-9EF0-26AE17EA699D}"/>
              </a:ext>
            </a:extLst>
          </p:cNvPr>
          <p:cNvSpPr>
            <a:spLocks noGrp="1"/>
          </p:cNvSpPr>
          <p:nvPr>
            <p:ph type="dt" sz="half" idx="10"/>
          </p:nvPr>
        </p:nvSpPr>
        <p:spPr/>
        <p:txBody>
          <a:bodyPr/>
          <a:lstStyle/>
          <a:p>
            <a:fld id="{874AC550-C712-435B-BD88-063685420A5B}" type="datetimeFigureOut">
              <a:rPr lang="en-US" smtClean="0"/>
              <a:t>12/5/2025</a:t>
            </a:fld>
            <a:endParaRPr lang="en-US"/>
          </a:p>
        </p:txBody>
      </p:sp>
      <p:sp>
        <p:nvSpPr>
          <p:cNvPr id="6" name="Footer Placeholder 5">
            <a:extLst>
              <a:ext uri="{FF2B5EF4-FFF2-40B4-BE49-F238E27FC236}">
                <a16:creationId xmlns:a16="http://schemas.microsoft.com/office/drawing/2014/main" id="{06B83796-CD8A-492B-8131-4FEAE75C1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97B3-01FB-4792-B89D-F455EB648B2D}"/>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3762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7BEB0-E877-4195-8E6A-F1ADC4D1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84188-DD8E-46C1-8391-94FD5ADFE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1E014-9B0C-471B-B88D-611A8DB1F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AC550-C712-435B-BD88-063685420A5B}" type="datetimeFigureOut">
              <a:rPr lang="en-US" smtClean="0"/>
              <a:t>12/5/2025</a:t>
            </a:fld>
            <a:endParaRPr lang="en-US"/>
          </a:p>
        </p:txBody>
      </p:sp>
      <p:sp>
        <p:nvSpPr>
          <p:cNvPr id="5" name="Footer Placeholder 4">
            <a:extLst>
              <a:ext uri="{FF2B5EF4-FFF2-40B4-BE49-F238E27FC236}">
                <a16:creationId xmlns:a16="http://schemas.microsoft.com/office/drawing/2014/main" id="{34C80F8B-4FAC-4532-A71E-10B16C44B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DDBF4-BAA9-452C-A6BD-DBC5E103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02428430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4AC550-C712-435B-BD88-063685420A5B}" type="datetimeFigureOut">
              <a:rPr lang="en-US" smtClean="0"/>
              <a:t>12/5/2025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825698159"/>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s://www.biblegateway.com/passage/?search=Matthew%203%3A1-12&amp;version=ESV#fen-ESV-23195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www.biblegateway.com/passage/?search=Matthew%203%3A1-12&amp;version=ESV#fen-ESV-23196b"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F8F0-3BB8-AB6E-950C-7438092897A0}"/>
              </a:ext>
            </a:extLst>
          </p:cNvPr>
          <p:cNvSpPr txBox="1"/>
          <p:nvPr/>
        </p:nvSpPr>
        <p:spPr>
          <a:xfrm>
            <a:off x="688469" y="230846"/>
            <a:ext cx="11124303" cy="1446550"/>
          </a:xfrm>
          <a:prstGeom prst="rect">
            <a:avLst/>
          </a:prstGeom>
          <a:noFill/>
        </p:spPr>
        <p:txBody>
          <a:bodyPr wrap="square" rtlCol="0">
            <a:spAutoFit/>
          </a:bodyPr>
          <a:lstStyle/>
          <a:p>
            <a:r>
              <a:rPr lang="en-US" sz="8800" i="1" dirty="0">
                <a:solidFill>
                  <a:schemeClr val="bg1"/>
                </a:solidFill>
                <a:latin typeface="Garamond" panose="02020404030301010803" pitchFamily="18" charset="0"/>
              </a:rPr>
              <a:t>Sunday, December  7, 2025</a:t>
            </a:r>
            <a:endParaRPr lang="en-GB" sz="8800" i="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1756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a:extLst>
            <a:ext uri="{FF2B5EF4-FFF2-40B4-BE49-F238E27FC236}">
              <a16:creationId xmlns:a16="http://schemas.microsoft.com/office/drawing/2014/main" id="{81E0F032-EB6B-935B-63DC-585F6E8B067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2B920E-A6C9-DD97-BBF7-86710D01B48F}"/>
              </a:ext>
            </a:extLst>
          </p:cNvPr>
          <p:cNvSpPr txBox="1"/>
          <p:nvPr/>
        </p:nvSpPr>
        <p:spPr>
          <a:xfrm>
            <a:off x="745524" y="335845"/>
            <a:ext cx="10700952" cy="6186309"/>
          </a:xfrm>
          <a:prstGeom prst="rect">
            <a:avLst/>
          </a:prstGeom>
          <a:noFill/>
        </p:spPr>
        <p:txBody>
          <a:bodyPr wrap="square">
            <a:spAutoFit/>
          </a:bodyPr>
          <a:lstStyle/>
          <a:p>
            <a:r>
              <a:rPr lang="en-US" sz="6600" b="1" dirty="0"/>
              <a:t>Leader: We gather to repent and return anew to God’s story that guides our lives to work for peace and flourishing for all God’s creation.</a:t>
            </a:r>
          </a:p>
        </p:txBody>
      </p:sp>
    </p:spTree>
    <p:extLst>
      <p:ext uri="{BB962C8B-B14F-4D97-AF65-F5344CB8AC3E}">
        <p14:creationId xmlns:p14="http://schemas.microsoft.com/office/powerpoint/2010/main" val="427141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a:extLst>
            <a:ext uri="{FF2B5EF4-FFF2-40B4-BE49-F238E27FC236}">
              <a16:creationId xmlns:a16="http://schemas.microsoft.com/office/drawing/2014/main" id="{7512F752-0877-1C75-2D8D-B2598087094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55FB8D1-FE66-C05C-A5E9-98C4392CA58B}"/>
              </a:ext>
            </a:extLst>
          </p:cNvPr>
          <p:cNvSpPr txBox="1"/>
          <p:nvPr/>
        </p:nvSpPr>
        <p:spPr>
          <a:xfrm>
            <a:off x="679621" y="859065"/>
            <a:ext cx="11116333" cy="5139869"/>
          </a:xfrm>
          <a:prstGeom prst="rect">
            <a:avLst/>
          </a:prstGeom>
          <a:noFill/>
        </p:spPr>
        <p:txBody>
          <a:bodyPr wrap="square">
            <a:spAutoFit/>
          </a:bodyPr>
          <a:lstStyle/>
          <a:p>
            <a:r>
              <a:rPr lang="en-US" sz="8800" b="1" dirty="0"/>
              <a:t>All: </a:t>
            </a:r>
            <a:r>
              <a:rPr lang="en-US" sz="8000" b="1" dirty="0"/>
              <a:t>We gather to tell the story of the day that all the earth awaits. Thanks be to God! Amen.</a:t>
            </a:r>
            <a:endParaRPr lang="en-US" sz="8000" dirty="0"/>
          </a:p>
        </p:txBody>
      </p:sp>
    </p:spTree>
    <p:extLst>
      <p:ext uri="{BB962C8B-B14F-4D97-AF65-F5344CB8AC3E}">
        <p14:creationId xmlns:p14="http://schemas.microsoft.com/office/powerpoint/2010/main" val="2154142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47000" b="-4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F3F0-8E08-4195-BEDB-14B7D11086D4}"/>
              </a:ext>
            </a:extLst>
          </p:cNvPr>
          <p:cNvSpPr>
            <a:spLocks noGrp="1"/>
          </p:cNvSpPr>
          <p:nvPr>
            <p:ph type="title"/>
          </p:nvPr>
        </p:nvSpPr>
        <p:spPr>
          <a:xfrm>
            <a:off x="396948" y="637954"/>
            <a:ext cx="11398103" cy="5202517"/>
          </a:xfrm>
        </p:spPr>
        <p:txBody>
          <a:bodyPr vert="horz" lIns="91440" tIns="45720" rIns="91440" bIns="0" rtlCol="0" anchor="ctr">
            <a:noAutofit/>
          </a:bodyPr>
          <a:lstStyle/>
          <a:p>
            <a:pPr algn="ctr"/>
            <a:r>
              <a:rPr lang="en-US" sz="7200" b="1" dirty="0">
                <a:solidFill>
                  <a:schemeClr val="bg1"/>
                </a:solidFill>
                <a:latin typeface="Arial Rounded MT Bold" panose="020F0704030504030204" pitchFamily="34" charset="0"/>
                <a:cs typeface="Calibri Light" panose="020F0302020204030204" pitchFamily="34" charset="0"/>
              </a:rPr>
              <a:t>Opening Hymn</a:t>
            </a:r>
            <a:br>
              <a:rPr lang="en-US" sz="7200" b="1" dirty="0">
                <a:solidFill>
                  <a:schemeClr val="bg1"/>
                </a:solidFill>
                <a:latin typeface="Arial Rounded MT Bold" panose="020F0704030504030204" pitchFamily="34" charset="0"/>
                <a:cs typeface="Calibri Light" panose="020F0302020204030204" pitchFamily="34" charset="0"/>
              </a:rPr>
            </a:br>
            <a:br>
              <a:rPr lang="en-US" sz="7200" b="1" dirty="0">
                <a:solidFill>
                  <a:schemeClr val="bg1"/>
                </a:solidFill>
                <a:latin typeface="Arial Rounded MT Bold" panose="020F0704030504030204" pitchFamily="34" charset="0"/>
                <a:cs typeface="Calibri Light" panose="020F0302020204030204" pitchFamily="34" charset="0"/>
              </a:rPr>
            </a:br>
            <a:r>
              <a:rPr lang="en-US" sz="6000" b="1" dirty="0">
                <a:solidFill>
                  <a:schemeClr val="bg1"/>
                </a:solidFill>
                <a:latin typeface="Arial Rounded MT Bold" panose="020F0704030504030204" pitchFamily="34" charset="0"/>
                <a:cs typeface="Calibri Light" panose="020F0302020204030204" pitchFamily="34" charset="0"/>
              </a:rPr>
              <a:t>”Jesus the Light of the World”  </a:t>
            </a:r>
            <a:br>
              <a:rPr lang="en-US" sz="7200" b="1" dirty="0">
                <a:solidFill>
                  <a:schemeClr val="bg1"/>
                </a:solidFill>
                <a:latin typeface="Arial Rounded MT Bold" panose="020F0704030504030204" pitchFamily="34" charset="0"/>
                <a:cs typeface="Calibri Light" panose="020F0302020204030204" pitchFamily="34" charset="0"/>
              </a:rPr>
            </a:br>
            <a:endParaRPr lang="en-US" sz="7200" b="1" dirty="0">
              <a:solidFill>
                <a:schemeClr val="bg1"/>
              </a:solidFill>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381592817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EEF683-9FB3-BC4A-BF64-109455B3BC2F}"/>
              </a:ext>
            </a:extLst>
          </p:cNvPr>
          <p:cNvSpPr txBox="1"/>
          <p:nvPr/>
        </p:nvSpPr>
        <p:spPr>
          <a:xfrm>
            <a:off x="956104" y="689788"/>
            <a:ext cx="10279792" cy="5478423"/>
          </a:xfrm>
          <a:prstGeom prst="rect">
            <a:avLst/>
          </a:prstGeom>
          <a:noFill/>
        </p:spPr>
        <p:txBody>
          <a:bodyPr wrap="square">
            <a:spAutoFit/>
          </a:bodyPr>
          <a:lstStyle/>
          <a:p>
            <a:pPr algn="ctr">
              <a:buNone/>
            </a:pPr>
            <a:r>
              <a:rPr lang="en-US" sz="5000" b="1" i="0" dirty="0">
                <a:solidFill>
                  <a:srgbClr val="222222"/>
                </a:solidFill>
                <a:effectLst/>
                <a:latin typeface="Verdana" panose="020B0604030504040204" pitchFamily="34" charset="0"/>
              </a:rPr>
              <a:t>1.  Hark! the herald angels sing, </a:t>
            </a:r>
          </a:p>
          <a:p>
            <a:pPr algn="ctr">
              <a:buNone/>
            </a:pPr>
            <a:r>
              <a:rPr lang="en-US" sz="5000" b="1" i="0" dirty="0">
                <a:solidFill>
                  <a:srgbClr val="222222"/>
                </a:solidFill>
                <a:effectLst/>
                <a:latin typeface="Verdana" panose="020B0604030504040204" pitchFamily="34" charset="0"/>
              </a:rPr>
              <a:t>Jesus, the Light of the world; </a:t>
            </a:r>
          </a:p>
          <a:p>
            <a:pPr algn="ctr">
              <a:buNone/>
            </a:pPr>
            <a:r>
              <a:rPr lang="en-US" sz="5000" b="1" i="0" dirty="0">
                <a:solidFill>
                  <a:srgbClr val="222222"/>
                </a:solidFill>
                <a:effectLst/>
                <a:latin typeface="Verdana" panose="020B0604030504040204" pitchFamily="34" charset="0"/>
              </a:rPr>
              <a:t>glory to the newborn King, Jesus, the Light of the world.</a:t>
            </a:r>
          </a:p>
        </p:txBody>
      </p:sp>
    </p:spTree>
    <p:extLst>
      <p:ext uri="{BB962C8B-B14F-4D97-AF65-F5344CB8AC3E}">
        <p14:creationId xmlns:p14="http://schemas.microsoft.com/office/powerpoint/2010/main" val="1183603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a:extLst>
            <a:ext uri="{FF2B5EF4-FFF2-40B4-BE49-F238E27FC236}">
              <a16:creationId xmlns:a16="http://schemas.microsoft.com/office/drawing/2014/main" id="{0BA0DD3D-77EE-A4D6-5380-7886E0EC0A9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214F8C3-84E0-B54F-14BC-A0054B25C766}"/>
              </a:ext>
            </a:extLst>
          </p:cNvPr>
          <p:cNvSpPr txBox="1"/>
          <p:nvPr/>
        </p:nvSpPr>
        <p:spPr>
          <a:xfrm>
            <a:off x="200167" y="337868"/>
            <a:ext cx="11791666" cy="5909310"/>
          </a:xfrm>
          <a:prstGeom prst="rect">
            <a:avLst/>
          </a:prstGeom>
          <a:noFill/>
        </p:spPr>
        <p:txBody>
          <a:bodyPr wrap="square">
            <a:spAutoFit/>
          </a:bodyPr>
          <a:lstStyle/>
          <a:p>
            <a:pPr algn="ctr">
              <a:buNone/>
            </a:pPr>
            <a:r>
              <a:rPr lang="en-US" sz="5400" b="1" i="0" dirty="0">
                <a:solidFill>
                  <a:srgbClr val="222222"/>
                </a:solidFill>
                <a:effectLst/>
                <a:latin typeface="Verdana" panose="020B0604030504040204" pitchFamily="34" charset="0"/>
              </a:rPr>
              <a:t>Refrain:</a:t>
            </a:r>
          </a:p>
          <a:p>
            <a:pPr algn="ctr">
              <a:buNone/>
            </a:pPr>
            <a:r>
              <a:rPr lang="en-US" sz="5400" b="1" dirty="0">
                <a:solidFill>
                  <a:srgbClr val="222222"/>
                </a:solidFill>
                <a:latin typeface="Verdana" panose="020B0604030504040204" pitchFamily="34" charset="0"/>
              </a:rPr>
              <a:t>We’ll walk in the light, beautiful light; come where the dewdrops of mercy are bright, shine all around us by day and by night, </a:t>
            </a:r>
          </a:p>
          <a:p>
            <a:pPr algn="ctr">
              <a:buNone/>
            </a:pPr>
            <a:r>
              <a:rPr lang="en-US" sz="5400" b="1" dirty="0">
                <a:solidFill>
                  <a:srgbClr val="222222"/>
                </a:solidFill>
                <a:latin typeface="Verdana" panose="020B0604030504040204" pitchFamily="34" charset="0"/>
              </a:rPr>
              <a:t>Jesus, the Light of the world.</a:t>
            </a:r>
            <a:endParaRPr lang="en-US" sz="5400" b="1" i="0" dirty="0">
              <a:solidFill>
                <a:srgbClr val="222222"/>
              </a:solidFill>
              <a:effectLst/>
              <a:latin typeface="Verdana" panose="020B0604030504040204" pitchFamily="34" charset="0"/>
            </a:endParaRPr>
          </a:p>
        </p:txBody>
      </p:sp>
    </p:spTree>
    <p:extLst>
      <p:ext uri="{BB962C8B-B14F-4D97-AF65-F5344CB8AC3E}">
        <p14:creationId xmlns:p14="http://schemas.microsoft.com/office/powerpoint/2010/main" val="309809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a:extLst>
            <a:ext uri="{FF2B5EF4-FFF2-40B4-BE49-F238E27FC236}">
              <a16:creationId xmlns:a16="http://schemas.microsoft.com/office/drawing/2014/main" id="{EF410E81-E45F-7D44-0F54-69208C86DDE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77EF07B-48D8-41E4-BCC5-99ACA372772E}"/>
              </a:ext>
            </a:extLst>
          </p:cNvPr>
          <p:cNvSpPr txBox="1"/>
          <p:nvPr/>
        </p:nvSpPr>
        <p:spPr>
          <a:xfrm>
            <a:off x="333632" y="1141610"/>
            <a:ext cx="10836876" cy="5078313"/>
          </a:xfrm>
          <a:prstGeom prst="rect">
            <a:avLst/>
          </a:prstGeom>
          <a:noFill/>
        </p:spPr>
        <p:txBody>
          <a:bodyPr wrap="square">
            <a:spAutoFit/>
          </a:bodyPr>
          <a:lstStyle/>
          <a:p>
            <a:pPr algn="ctr">
              <a:buNone/>
            </a:pPr>
            <a:r>
              <a:rPr lang="en-US" sz="5400" b="1" i="0" dirty="0">
                <a:solidFill>
                  <a:srgbClr val="222222"/>
                </a:solidFill>
                <a:effectLst/>
                <a:latin typeface="Verdana" panose="020B0604030504040204" pitchFamily="34" charset="0"/>
              </a:rPr>
              <a:t>2. Joyful, all ye nations, rise, Jesus, the Light of the world; join the triumph of the skies,</a:t>
            </a:r>
          </a:p>
          <a:p>
            <a:pPr algn="ctr">
              <a:buNone/>
            </a:pPr>
            <a:r>
              <a:rPr lang="en-US" sz="5400" b="1" dirty="0">
                <a:solidFill>
                  <a:srgbClr val="222222"/>
                </a:solidFill>
                <a:latin typeface="Verdana" panose="020B0604030504040204" pitchFamily="34" charset="0"/>
              </a:rPr>
              <a:t>Jesus, the Light of the world. (Refrain)</a:t>
            </a:r>
            <a:endParaRPr lang="en-US" sz="5400" b="1" i="0" dirty="0">
              <a:solidFill>
                <a:srgbClr val="222222"/>
              </a:solidFill>
              <a:effectLst/>
              <a:latin typeface="Verdana" panose="020B0604030504040204" pitchFamily="34" charset="0"/>
            </a:endParaRPr>
          </a:p>
        </p:txBody>
      </p:sp>
    </p:spTree>
    <p:extLst>
      <p:ext uri="{BB962C8B-B14F-4D97-AF65-F5344CB8AC3E}">
        <p14:creationId xmlns:p14="http://schemas.microsoft.com/office/powerpoint/2010/main" val="208832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9FDB6C-D67C-59ED-6CE7-EEF5FFF17BD2}"/>
              </a:ext>
            </a:extLst>
          </p:cNvPr>
          <p:cNvSpPr txBox="1"/>
          <p:nvPr/>
        </p:nvSpPr>
        <p:spPr>
          <a:xfrm>
            <a:off x="227463" y="378811"/>
            <a:ext cx="11737074" cy="5909310"/>
          </a:xfrm>
          <a:prstGeom prst="rect">
            <a:avLst/>
          </a:prstGeom>
          <a:noFill/>
        </p:spPr>
        <p:txBody>
          <a:bodyPr wrap="square">
            <a:spAutoFit/>
          </a:bodyPr>
          <a:lstStyle/>
          <a:p>
            <a:pPr algn="ctr">
              <a:buNone/>
            </a:pPr>
            <a:r>
              <a:rPr lang="en-US" sz="5400" b="1" i="0" dirty="0">
                <a:solidFill>
                  <a:srgbClr val="222222"/>
                </a:solidFill>
                <a:effectLst/>
                <a:latin typeface="Verdana" panose="020B0604030504040204" pitchFamily="34" charset="0"/>
              </a:rPr>
              <a:t>Refrain:</a:t>
            </a:r>
          </a:p>
          <a:p>
            <a:pPr algn="ctr">
              <a:buNone/>
            </a:pPr>
            <a:r>
              <a:rPr lang="en-US" sz="5400" b="1" dirty="0">
                <a:solidFill>
                  <a:srgbClr val="222222"/>
                </a:solidFill>
                <a:latin typeface="Verdana" panose="020B0604030504040204" pitchFamily="34" charset="0"/>
              </a:rPr>
              <a:t>We’ll walk in the light, beautiful light; come where the dewdrops of mercy are bright, shine all around us by day and by night, </a:t>
            </a:r>
          </a:p>
          <a:p>
            <a:pPr algn="ctr">
              <a:buNone/>
            </a:pPr>
            <a:r>
              <a:rPr lang="en-US" sz="5400" b="1" dirty="0">
                <a:solidFill>
                  <a:srgbClr val="222222"/>
                </a:solidFill>
                <a:latin typeface="Verdana" panose="020B0604030504040204" pitchFamily="34" charset="0"/>
              </a:rPr>
              <a:t>Jesus, the Light of the world.</a:t>
            </a:r>
            <a:endParaRPr lang="en-US" sz="5400" b="1" i="0" dirty="0">
              <a:solidFill>
                <a:srgbClr val="222222"/>
              </a:solidFill>
              <a:effectLst/>
              <a:latin typeface="Verdana" panose="020B0604030504040204" pitchFamily="34" charset="0"/>
            </a:endParaRPr>
          </a:p>
        </p:txBody>
      </p:sp>
    </p:spTree>
    <p:extLst>
      <p:ext uri="{BB962C8B-B14F-4D97-AF65-F5344CB8AC3E}">
        <p14:creationId xmlns:p14="http://schemas.microsoft.com/office/powerpoint/2010/main" val="62597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a:extLst>
            <a:ext uri="{FF2B5EF4-FFF2-40B4-BE49-F238E27FC236}">
              <a16:creationId xmlns:a16="http://schemas.microsoft.com/office/drawing/2014/main" id="{9E21CDC4-4028-7BB5-FF59-67A6EF4984B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858A62C-9565-402D-2FF5-8D82B267D331}"/>
              </a:ext>
            </a:extLst>
          </p:cNvPr>
          <p:cNvSpPr txBox="1"/>
          <p:nvPr/>
        </p:nvSpPr>
        <p:spPr>
          <a:xfrm>
            <a:off x="325394" y="1085204"/>
            <a:ext cx="11541212" cy="3939540"/>
          </a:xfrm>
          <a:prstGeom prst="rect">
            <a:avLst/>
          </a:prstGeom>
          <a:noFill/>
        </p:spPr>
        <p:txBody>
          <a:bodyPr wrap="square">
            <a:spAutoFit/>
          </a:bodyPr>
          <a:lstStyle/>
          <a:p>
            <a:pPr algn="ctr"/>
            <a:r>
              <a:rPr lang="en-US" sz="5000" b="1" i="0" dirty="0">
                <a:solidFill>
                  <a:srgbClr val="222222"/>
                </a:solidFill>
                <a:effectLst/>
                <a:latin typeface="Verdana" panose="020B0604030504040204" pitchFamily="34" charset="0"/>
              </a:rPr>
              <a:t>3. Christ, by highest </a:t>
            </a:r>
            <a:r>
              <a:rPr lang="en-US" sz="5000" b="1" i="0" dirty="0" err="1">
                <a:solidFill>
                  <a:srgbClr val="222222"/>
                </a:solidFill>
                <a:effectLst/>
                <a:latin typeface="Verdana" panose="020B0604030504040204" pitchFamily="34" charset="0"/>
              </a:rPr>
              <a:t>heav’n</a:t>
            </a:r>
            <a:r>
              <a:rPr lang="en-US" sz="5000" b="1" i="0" dirty="0">
                <a:solidFill>
                  <a:srgbClr val="222222"/>
                </a:solidFill>
                <a:effectLst/>
                <a:latin typeface="Verdana" panose="020B0604030504040204" pitchFamily="34" charset="0"/>
              </a:rPr>
              <a:t> adored, Jesus, the Light of the world; Christ, the everlasting Lord, Jesus, the Light of the world. (Refrain)</a:t>
            </a:r>
            <a:endParaRPr lang="en-GB" sz="5000" b="1" dirty="0"/>
          </a:p>
        </p:txBody>
      </p:sp>
    </p:spTree>
    <p:extLst>
      <p:ext uri="{BB962C8B-B14F-4D97-AF65-F5344CB8AC3E}">
        <p14:creationId xmlns:p14="http://schemas.microsoft.com/office/powerpoint/2010/main" val="237557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a:extLst>
            <a:ext uri="{FF2B5EF4-FFF2-40B4-BE49-F238E27FC236}">
              <a16:creationId xmlns:a16="http://schemas.microsoft.com/office/drawing/2014/main" id="{919EEB82-71C0-4ADD-BEE1-F05E34A8AB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DEAD6BE-A664-6629-2AA7-79A650333A90}"/>
              </a:ext>
            </a:extLst>
          </p:cNvPr>
          <p:cNvSpPr txBox="1"/>
          <p:nvPr/>
        </p:nvSpPr>
        <p:spPr>
          <a:xfrm>
            <a:off x="241111" y="378811"/>
            <a:ext cx="11709778" cy="5909310"/>
          </a:xfrm>
          <a:prstGeom prst="rect">
            <a:avLst/>
          </a:prstGeom>
          <a:noFill/>
        </p:spPr>
        <p:txBody>
          <a:bodyPr wrap="square">
            <a:spAutoFit/>
          </a:bodyPr>
          <a:lstStyle/>
          <a:p>
            <a:pPr algn="ctr">
              <a:buNone/>
            </a:pPr>
            <a:r>
              <a:rPr lang="en-US" sz="5400" b="1" i="0" dirty="0">
                <a:solidFill>
                  <a:srgbClr val="222222"/>
                </a:solidFill>
                <a:effectLst/>
                <a:latin typeface="Verdana" panose="020B0604030504040204" pitchFamily="34" charset="0"/>
              </a:rPr>
              <a:t>Refrain:</a:t>
            </a:r>
          </a:p>
          <a:p>
            <a:pPr algn="ctr">
              <a:buNone/>
            </a:pPr>
            <a:r>
              <a:rPr lang="en-US" sz="5400" b="1" dirty="0">
                <a:solidFill>
                  <a:srgbClr val="222222"/>
                </a:solidFill>
                <a:latin typeface="Verdana" panose="020B0604030504040204" pitchFamily="34" charset="0"/>
              </a:rPr>
              <a:t>We’ll walk in the light, beautiful light; come where the dewdrops of mercy are bright, shine all around us by day and by night, </a:t>
            </a:r>
          </a:p>
          <a:p>
            <a:pPr algn="ctr">
              <a:buNone/>
            </a:pPr>
            <a:r>
              <a:rPr lang="en-US" sz="5400" b="1" dirty="0">
                <a:solidFill>
                  <a:srgbClr val="222222"/>
                </a:solidFill>
                <a:latin typeface="Verdana" panose="020B0604030504040204" pitchFamily="34" charset="0"/>
              </a:rPr>
              <a:t>Jesus, the Light of the world.</a:t>
            </a:r>
            <a:endParaRPr lang="en-US" sz="5400" b="1" i="0" dirty="0">
              <a:solidFill>
                <a:srgbClr val="222222"/>
              </a:solidFill>
              <a:effectLst/>
              <a:latin typeface="Verdana" panose="020B0604030504040204" pitchFamily="34" charset="0"/>
            </a:endParaRPr>
          </a:p>
        </p:txBody>
      </p:sp>
    </p:spTree>
    <p:extLst>
      <p:ext uri="{BB962C8B-B14F-4D97-AF65-F5344CB8AC3E}">
        <p14:creationId xmlns:p14="http://schemas.microsoft.com/office/powerpoint/2010/main" val="405930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a:extLst>
            <a:ext uri="{FF2B5EF4-FFF2-40B4-BE49-F238E27FC236}">
              <a16:creationId xmlns:a16="http://schemas.microsoft.com/office/drawing/2014/main" id="{EB0E8B35-6894-DFC6-84D3-A6EA473B828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5A8B387-EFA5-B806-3ADB-819F9E50C710}"/>
              </a:ext>
            </a:extLst>
          </p:cNvPr>
          <p:cNvSpPr txBox="1"/>
          <p:nvPr/>
        </p:nvSpPr>
        <p:spPr>
          <a:xfrm>
            <a:off x="325394" y="1085204"/>
            <a:ext cx="11541212" cy="3939540"/>
          </a:xfrm>
          <a:prstGeom prst="rect">
            <a:avLst/>
          </a:prstGeom>
          <a:noFill/>
        </p:spPr>
        <p:txBody>
          <a:bodyPr wrap="square">
            <a:spAutoFit/>
          </a:bodyPr>
          <a:lstStyle/>
          <a:p>
            <a:pPr algn="ctr"/>
            <a:r>
              <a:rPr lang="en-US" sz="5000" b="1" dirty="0">
                <a:solidFill>
                  <a:srgbClr val="222222"/>
                </a:solidFill>
                <a:latin typeface="Verdana" panose="020B0604030504040204" pitchFamily="34" charset="0"/>
              </a:rPr>
              <a:t>4</a:t>
            </a:r>
            <a:r>
              <a:rPr lang="en-US" sz="5000" b="1" i="0" dirty="0">
                <a:solidFill>
                  <a:srgbClr val="222222"/>
                </a:solidFill>
                <a:effectLst/>
                <a:latin typeface="Verdana" panose="020B0604030504040204" pitchFamily="34" charset="0"/>
              </a:rPr>
              <a:t>. Hail the </a:t>
            </a:r>
            <a:r>
              <a:rPr lang="en-US" sz="5000" b="1" i="0" dirty="0" err="1">
                <a:solidFill>
                  <a:srgbClr val="222222"/>
                </a:solidFill>
                <a:effectLst/>
                <a:latin typeface="Verdana" panose="020B0604030504040204" pitchFamily="34" charset="0"/>
              </a:rPr>
              <a:t>heav’n</a:t>
            </a:r>
            <a:r>
              <a:rPr lang="en-US" sz="5000" b="1" i="0" dirty="0">
                <a:solidFill>
                  <a:srgbClr val="222222"/>
                </a:solidFill>
                <a:effectLst/>
                <a:latin typeface="Verdana" panose="020B0604030504040204" pitchFamily="34" charset="0"/>
              </a:rPr>
              <a:t>-born Prince of peace! Jesus, the Light of the world. Hail the Sun of Righteousness!  Jesus, the Light of the world. (Refrain)</a:t>
            </a:r>
            <a:endParaRPr lang="en-GB" sz="5000" b="1" dirty="0"/>
          </a:p>
        </p:txBody>
      </p:sp>
    </p:spTree>
    <p:extLst>
      <p:ext uri="{BB962C8B-B14F-4D97-AF65-F5344CB8AC3E}">
        <p14:creationId xmlns:p14="http://schemas.microsoft.com/office/powerpoint/2010/main" val="392979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D3CA86-889F-4862-B832-46452BF1E45C}"/>
              </a:ext>
            </a:extLst>
          </p:cNvPr>
          <p:cNvSpPr txBox="1"/>
          <p:nvPr/>
        </p:nvSpPr>
        <p:spPr>
          <a:xfrm>
            <a:off x="423662" y="4497313"/>
            <a:ext cx="7008495" cy="1446550"/>
          </a:xfrm>
          <a:prstGeom prst="rect">
            <a:avLst/>
          </a:prstGeom>
          <a:noFill/>
        </p:spPr>
        <p:txBody>
          <a:bodyPr wrap="square" rtlCol="0">
            <a:spAutoFit/>
          </a:bodyPr>
          <a:lstStyle/>
          <a:p>
            <a:r>
              <a:rPr lang="en-US" sz="8800" b="1" i="1" dirty="0">
                <a:solidFill>
                  <a:schemeClr val="bg1"/>
                </a:solidFill>
                <a:effectLst>
                  <a:glow rad="63500">
                    <a:schemeClr val="accent4">
                      <a:satMod val="175000"/>
                      <a:alpha val="40000"/>
                    </a:schemeClr>
                  </a:glow>
                  <a:outerShdw blurRad="38100" dist="38100" dir="2700000" algn="tl">
                    <a:srgbClr val="000000">
                      <a:alpha val="43137"/>
                    </a:srgbClr>
                  </a:outerShdw>
                </a:effectLst>
                <a:highlight>
                  <a:srgbClr val="000080"/>
                </a:highlight>
                <a:latin typeface="Constantia" panose="02030602050306030303" pitchFamily="18" charset="0"/>
              </a:rPr>
              <a:t>Processional</a:t>
            </a:r>
          </a:p>
        </p:txBody>
      </p:sp>
    </p:spTree>
    <p:extLst>
      <p:ext uri="{BB962C8B-B14F-4D97-AF65-F5344CB8AC3E}">
        <p14:creationId xmlns:p14="http://schemas.microsoft.com/office/powerpoint/2010/main" val="148735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a:extLst>
            <a:ext uri="{FF2B5EF4-FFF2-40B4-BE49-F238E27FC236}">
              <a16:creationId xmlns:a16="http://schemas.microsoft.com/office/drawing/2014/main" id="{659F7AFE-513E-7F56-BF78-675A48872D4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212EF39-0614-BDC3-A86B-A10CCD99205A}"/>
              </a:ext>
            </a:extLst>
          </p:cNvPr>
          <p:cNvSpPr txBox="1"/>
          <p:nvPr/>
        </p:nvSpPr>
        <p:spPr>
          <a:xfrm>
            <a:off x="172872" y="337868"/>
            <a:ext cx="11846256" cy="5909310"/>
          </a:xfrm>
          <a:prstGeom prst="rect">
            <a:avLst/>
          </a:prstGeom>
          <a:noFill/>
        </p:spPr>
        <p:txBody>
          <a:bodyPr wrap="square">
            <a:spAutoFit/>
          </a:bodyPr>
          <a:lstStyle/>
          <a:p>
            <a:pPr algn="ctr">
              <a:buNone/>
            </a:pPr>
            <a:r>
              <a:rPr lang="en-US" sz="5400" b="1" i="0" dirty="0">
                <a:solidFill>
                  <a:srgbClr val="222222"/>
                </a:solidFill>
                <a:effectLst/>
                <a:latin typeface="Verdana" panose="020B0604030504040204" pitchFamily="34" charset="0"/>
              </a:rPr>
              <a:t>Refrain:</a:t>
            </a:r>
          </a:p>
          <a:p>
            <a:pPr algn="ctr">
              <a:buNone/>
            </a:pPr>
            <a:r>
              <a:rPr lang="en-US" sz="5400" b="1" dirty="0">
                <a:solidFill>
                  <a:srgbClr val="222222"/>
                </a:solidFill>
                <a:latin typeface="Verdana" panose="020B0604030504040204" pitchFamily="34" charset="0"/>
              </a:rPr>
              <a:t>We’ll walk in the light, beautiful light; come where the dewdrops of mercy are bright, shine all around us by day and by night, </a:t>
            </a:r>
          </a:p>
          <a:p>
            <a:pPr algn="ctr">
              <a:buNone/>
            </a:pPr>
            <a:r>
              <a:rPr lang="en-US" sz="5400" b="1" dirty="0">
                <a:solidFill>
                  <a:srgbClr val="222222"/>
                </a:solidFill>
                <a:latin typeface="Verdana" panose="020B0604030504040204" pitchFamily="34" charset="0"/>
              </a:rPr>
              <a:t>Jesus, the Light of the world.</a:t>
            </a:r>
            <a:endParaRPr lang="en-US" sz="5400" b="1" i="0" dirty="0">
              <a:solidFill>
                <a:srgbClr val="222222"/>
              </a:solidFill>
              <a:effectLst/>
              <a:latin typeface="Verdana" panose="020B0604030504040204" pitchFamily="34" charset="0"/>
            </a:endParaRPr>
          </a:p>
        </p:txBody>
      </p:sp>
    </p:spTree>
    <p:extLst>
      <p:ext uri="{BB962C8B-B14F-4D97-AF65-F5344CB8AC3E}">
        <p14:creationId xmlns:p14="http://schemas.microsoft.com/office/powerpoint/2010/main" val="2999340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FA58FA-60F5-4056-8CE8-B8243BE5438A}"/>
              </a:ext>
            </a:extLst>
          </p:cNvPr>
          <p:cNvSpPr/>
          <p:nvPr/>
        </p:nvSpPr>
        <p:spPr>
          <a:xfrm>
            <a:off x="2234355" y="2391279"/>
            <a:ext cx="7904358" cy="1446550"/>
          </a:xfrm>
          <a:prstGeom prst="rect">
            <a:avLst/>
          </a:prstGeom>
        </p:spPr>
        <p:txBody>
          <a:bodyPr wrap="square">
            <a:spAutoFit/>
          </a:bodyPr>
          <a:lstStyle/>
          <a:p>
            <a:pPr algn="ctr"/>
            <a:r>
              <a:rPr lang="en-US" sz="8800" b="1" dirty="0">
                <a:effectLst>
                  <a:outerShdw blurRad="38100" dist="38100" dir="2700000" algn="tl">
                    <a:srgbClr val="000000">
                      <a:alpha val="43137"/>
                    </a:srgbClr>
                  </a:outerShdw>
                </a:effectLst>
                <a:ea typeface="Times New Roman" panose="02020603050405020304" pitchFamily="18" charset="0"/>
              </a:rPr>
              <a:t>Morning Prayer</a:t>
            </a:r>
            <a:endParaRPr lang="en-US" sz="8800"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42195004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DB73-19E7-4C30-BB3C-E6C6CF0CC1CD}"/>
              </a:ext>
            </a:extLst>
          </p:cNvPr>
          <p:cNvSpPr>
            <a:spLocks noGrp="1"/>
          </p:cNvSpPr>
          <p:nvPr>
            <p:ph type="title"/>
          </p:nvPr>
        </p:nvSpPr>
        <p:spPr>
          <a:xfrm>
            <a:off x="2915972" y="2246440"/>
            <a:ext cx="6751320" cy="1984120"/>
          </a:xfrm>
        </p:spPr>
        <p:txBody>
          <a:bodyPr vert="horz" lIns="91440" tIns="45720" rIns="91440" bIns="45720" rtlCol="0" anchor="b">
            <a:normAutofit/>
          </a:bodyPr>
          <a:lstStyle/>
          <a:p>
            <a:r>
              <a:rPr lang="en-US" sz="11500" b="1" dirty="0">
                <a:effectLst>
                  <a:outerShdw blurRad="38100" dist="38100" dir="2700000" algn="tl">
                    <a:srgbClr val="000000">
                      <a:alpha val="43137"/>
                    </a:srgbClr>
                  </a:outerShdw>
                </a:effectLst>
                <a:latin typeface="+mn-lt"/>
              </a:rPr>
              <a:t>Response</a:t>
            </a:r>
          </a:p>
        </p:txBody>
      </p:sp>
    </p:spTree>
    <p:extLst>
      <p:ext uri="{BB962C8B-B14F-4D97-AF65-F5344CB8AC3E}">
        <p14:creationId xmlns:p14="http://schemas.microsoft.com/office/powerpoint/2010/main" val="180256054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1F3917-4771-415F-8098-E3A2EB4089CE}"/>
              </a:ext>
            </a:extLst>
          </p:cNvPr>
          <p:cNvSpPr>
            <a:spLocks noGrp="1"/>
          </p:cNvSpPr>
          <p:nvPr>
            <p:ph type="title"/>
          </p:nvPr>
        </p:nvSpPr>
        <p:spPr>
          <a:xfrm>
            <a:off x="197667" y="988828"/>
            <a:ext cx="11796666" cy="5058887"/>
          </a:xfrm>
        </p:spPr>
        <p:txBody>
          <a:bodyPr vert="horz" lIns="91440" tIns="45720" rIns="91440" bIns="45720" rtlCol="0" anchor="b">
            <a:normAutofit fontScale="90000"/>
          </a:bodyPr>
          <a:lstStyle/>
          <a:p>
            <a:pPr algn="ctr"/>
            <a:r>
              <a:rPr lang="en-US" sz="8800" b="1" dirty="0">
                <a:solidFill>
                  <a:schemeClr val="tx1"/>
                </a:solidFill>
                <a:latin typeface="Calibri" panose="020F0502020204030204" pitchFamily="34" charset="0"/>
                <a:cs typeface="Calibri" panose="020F0502020204030204" pitchFamily="34" charset="0"/>
              </a:rPr>
              <a:t>Affirmation </a:t>
            </a:r>
            <a:br>
              <a:rPr lang="en-US" sz="8800" b="1" dirty="0">
                <a:solidFill>
                  <a:schemeClr val="tx1"/>
                </a:solidFill>
                <a:latin typeface="Calibri" panose="020F0502020204030204" pitchFamily="34" charset="0"/>
                <a:cs typeface="Calibri" panose="020F0502020204030204" pitchFamily="34" charset="0"/>
              </a:rPr>
            </a:br>
            <a:r>
              <a:rPr lang="en-US" sz="8800" b="1" dirty="0">
                <a:solidFill>
                  <a:schemeClr val="tx1"/>
                </a:solidFill>
                <a:latin typeface="Calibri" panose="020F0502020204030204" pitchFamily="34" charset="0"/>
                <a:cs typeface="Calibri" panose="020F0502020204030204" pitchFamily="34" charset="0"/>
              </a:rPr>
              <a:t>of </a:t>
            </a:r>
            <a:br>
              <a:rPr lang="en-US" sz="8800" b="1" dirty="0">
                <a:solidFill>
                  <a:schemeClr val="tx1"/>
                </a:solidFill>
                <a:latin typeface="Calibri" panose="020F0502020204030204" pitchFamily="34" charset="0"/>
                <a:cs typeface="Calibri" panose="020F0502020204030204" pitchFamily="34" charset="0"/>
              </a:rPr>
            </a:br>
            <a:r>
              <a:rPr lang="en-US" sz="8800" b="1" dirty="0">
                <a:solidFill>
                  <a:schemeClr val="tx1"/>
                </a:solidFill>
                <a:latin typeface="Calibri" panose="020F0502020204030204" pitchFamily="34" charset="0"/>
                <a:cs typeface="Calibri" panose="020F0502020204030204" pitchFamily="34" charset="0"/>
              </a:rPr>
              <a:t>Faith</a:t>
            </a:r>
            <a:br>
              <a:rPr lang="en-US" sz="8800" b="1" dirty="0">
                <a:solidFill>
                  <a:schemeClr val="tx1"/>
                </a:solidFill>
                <a:latin typeface="Calibri" panose="020F0502020204030204" pitchFamily="34" charset="0"/>
                <a:cs typeface="Calibri" panose="020F0502020204030204" pitchFamily="34" charset="0"/>
              </a:rPr>
            </a:br>
            <a:r>
              <a:rPr lang="en-US" sz="8800" b="1" dirty="0">
                <a:solidFill>
                  <a:schemeClr val="tx1"/>
                </a:solidFill>
                <a:cs typeface="Calibri" panose="020F0502020204030204" pitchFamily="34" charset="0"/>
              </a:rPr>
              <a:t>“The Apostles’ Creed”</a:t>
            </a:r>
          </a:p>
        </p:txBody>
      </p:sp>
    </p:spTree>
    <p:extLst>
      <p:ext uri="{BB962C8B-B14F-4D97-AF65-F5344CB8AC3E}">
        <p14:creationId xmlns:p14="http://schemas.microsoft.com/office/powerpoint/2010/main" val="223192539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918F-0ED2-402C-83EC-4DEA2685E110}"/>
              </a:ext>
            </a:extLst>
          </p:cNvPr>
          <p:cNvSpPr>
            <a:spLocks noGrp="1"/>
          </p:cNvSpPr>
          <p:nvPr>
            <p:ph type="title"/>
          </p:nvPr>
        </p:nvSpPr>
        <p:spPr>
          <a:xfrm>
            <a:off x="1343319" y="2314308"/>
            <a:ext cx="9505361" cy="4001432"/>
          </a:xfrm>
        </p:spPr>
        <p:txBody>
          <a:bodyPr>
            <a:noAutofit/>
          </a:bodyPr>
          <a:lstStyle/>
          <a:p>
            <a:r>
              <a:rPr lang="en-US" sz="6000" b="1" dirty="0">
                <a:solidFill>
                  <a:schemeClr val="bg1"/>
                </a:solidFill>
              </a:rPr>
              <a:t>I believe in God the Father Almighty. The maker of heaven and earth;</a:t>
            </a:r>
          </a:p>
        </p:txBody>
      </p:sp>
    </p:spTree>
    <p:extLst>
      <p:ext uri="{BB962C8B-B14F-4D97-AF65-F5344CB8AC3E}">
        <p14:creationId xmlns:p14="http://schemas.microsoft.com/office/powerpoint/2010/main" val="2087781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0B43-617D-43A2-B482-B099CAA3A222}"/>
              </a:ext>
            </a:extLst>
          </p:cNvPr>
          <p:cNvSpPr/>
          <p:nvPr/>
        </p:nvSpPr>
        <p:spPr>
          <a:xfrm>
            <a:off x="1959446" y="2520537"/>
            <a:ext cx="8974280" cy="3416320"/>
          </a:xfrm>
          <a:prstGeom prst="rect">
            <a:avLst/>
          </a:prstGeom>
        </p:spPr>
        <p:txBody>
          <a:bodyPr wrap="square">
            <a:spAutoFit/>
          </a:bodyPr>
          <a:lstStyle/>
          <a:p>
            <a:r>
              <a:rPr lang="en-US" sz="5400" b="1" dirty="0">
                <a:solidFill>
                  <a:schemeClr val="bg1"/>
                </a:solidFill>
              </a:rPr>
              <a:t>and in Jesus Christ his only Son our Lord: who was conceived by the Holy Spirit, born of the Virgin Mary,</a:t>
            </a:r>
            <a:endParaRPr lang="en-US" sz="5400" dirty="0">
              <a:solidFill>
                <a:schemeClr val="bg1"/>
              </a:solidFill>
            </a:endParaRPr>
          </a:p>
        </p:txBody>
      </p:sp>
    </p:spTree>
    <p:extLst>
      <p:ext uri="{BB962C8B-B14F-4D97-AF65-F5344CB8AC3E}">
        <p14:creationId xmlns:p14="http://schemas.microsoft.com/office/powerpoint/2010/main" val="986095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E09C-9B75-42F3-A354-36070E238962}"/>
              </a:ext>
            </a:extLst>
          </p:cNvPr>
          <p:cNvSpPr>
            <a:spLocks noGrp="1"/>
          </p:cNvSpPr>
          <p:nvPr>
            <p:ph type="title"/>
          </p:nvPr>
        </p:nvSpPr>
        <p:spPr>
          <a:xfrm>
            <a:off x="1742301" y="2505283"/>
            <a:ext cx="8463403" cy="3151238"/>
          </a:xfrm>
        </p:spPr>
        <p:txBody>
          <a:bodyPr>
            <a:normAutofit/>
          </a:bodyPr>
          <a:lstStyle/>
          <a:p>
            <a:r>
              <a:rPr lang="en-US" sz="5400" b="1" dirty="0">
                <a:solidFill>
                  <a:schemeClr val="bg1"/>
                </a:solidFill>
              </a:rPr>
              <a:t>suffered under Pontius Pilate, was crucified, dead, and buried;</a:t>
            </a:r>
          </a:p>
        </p:txBody>
      </p:sp>
    </p:spTree>
    <p:extLst>
      <p:ext uri="{BB962C8B-B14F-4D97-AF65-F5344CB8AC3E}">
        <p14:creationId xmlns:p14="http://schemas.microsoft.com/office/powerpoint/2010/main" val="2215508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B5C6E-5579-4A89-83DB-CC01041F61C1}"/>
              </a:ext>
            </a:extLst>
          </p:cNvPr>
          <p:cNvSpPr/>
          <p:nvPr/>
        </p:nvSpPr>
        <p:spPr>
          <a:xfrm>
            <a:off x="2640272" y="3090097"/>
            <a:ext cx="7514869" cy="2862322"/>
          </a:xfrm>
          <a:prstGeom prst="rect">
            <a:avLst/>
          </a:prstGeom>
        </p:spPr>
        <p:txBody>
          <a:bodyPr wrap="square">
            <a:spAutoFit/>
          </a:bodyPr>
          <a:lstStyle/>
          <a:p>
            <a:r>
              <a:rPr lang="en-US" sz="6000" b="1" dirty="0">
                <a:solidFill>
                  <a:schemeClr val="bg1"/>
                </a:solidFill>
              </a:rPr>
              <a:t>the third day he rose from the dead; he ascended into heaven,</a:t>
            </a:r>
            <a:endParaRPr lang="en-US" sz="6000" dirty="0">
              <a:solidFill>
                <a:schemeClr val="bg1"/>
              </a:solidFill>
            </a:endParaRPr>
          </a:p>
        </p:txBody>
      </p:sp>
    </p:spTree>
    <p:extLst>
      <p:ext uri="{BB962C8B-B14F-4D97-AF65-F5344CB8AC3E}">
        <p14:creationId xmlns:p14="http://schemas.microsoft.com/office/powerpoint/2010/main" val="1820570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D0FA-B374-4BAE-A9E0-451FD883DBA3}"/>
              </a:ext>
            </a:extLst>
          </p:cNvPr>
          <p:cNvSpPr>
            <a:spLocks noGrp="1"/>
          </p:cNvSpPr>
          <p:nvPr>
            <p:ph type="title"/>
          </p:nvPr>
        </p:nvSpPr>
        <p:spPr>
          <a:xfrm>
            <a:off x="1736556" y="2232837"/>
            <a:ext cx="9075858" cy="4242226"/>
          </a:xfrm>
        </p:spPr>
        <p:txBody>
          <a:bodyPr>
            <a:normAutofit/>
          </a:bodyPr>
          <a:lstStyle/>
          <a:p>
            <a:r>
              <a:rPr lang="en-US" sz="5400" b="1" dirty="0">
                <a:solidFill>
                  <a:schemeClr val="bg1"/>
                </a:solidFill>
              </a:rPr>
              <a:t>and sitteth at the right hand of God the Father Almighty; from thence he shall come to judge the quick and the dead.</a:t>
            </a:r>
          </a:p>
        </p:txBody>
      </p:sp>
    </p:spTree>
    <p:extLst>
      <p:ext uri="{BB962C8B-B14F-4D97-AF65-F5344CB8AC3E}">
        <p14:creationId xmlns:p14="http://schemas.microsoft.com/office/powerpoint/2010/main" val="1490041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A416-51FB-4D21-AFDA-4D98B4196FF4}"/>
              </a:ext>
            </a:extLst>
          </p:cNvPr>
          <p:cNvSpPr>
            <a:spLocks noGrp="1"/>
          </p:cNvSpPr>
          <p:nvPr>
            <p:ph type="title"/>
          </p:nvPr>
        </p:nvSpPr>
        <p:spPr>
          <a:xfrm>
            <a:off x="1652690" y="2254101"/>
            <a:ext cx="8574071" cy="3657601"/>
          </a:xfrm>
        </p:spPr>
        <p:txBody>
          <a:bodyPr>
            <a:normAutofit/>
          </a:bodyPr>
          <a:lstStyle/>
          <a:p>
            <a:r>
              <a:rPr lang="en-US" sz="5400" b="1" dirty="0">
                <a:solidFill>
                  <a:schemeClr val="bg1"/>
                </a:solidFill>
              </a:rPr>
              <a:t>I believe in the Holy Spirit, the Holy catholic** church, the communion of saints, the forgiveness of sins, </a:t>
            </a:r>
          </a:p>
        </p:txBody>
      </p:sp>
      <p:sp>
        <p:nvSpPr>
          <p:cNvPr id="3" name="TextBox 2">
            <a:extLst>
              <a:ext uri="{FF2B5EF4-FFF2-40B4-BE49-F238E27FC236}">
                <a16:creationId xmlns:a16="http://schemas.microsoft.com/office/drawing/2014/main" id="{BB70B10D-9751-0D70-845C-87BFD60C56AB}"/>
              </a:ext>
            </a:extLst>
          </p:cNvPr>
          <p:cNvSpPr txBox="1"/>
          <p:nvPr/>
        </p:nvSpPr>
        <p:spPr>
          <a:xfrm>
            <a:off x="7241249" y="6018029"/>
            <a:ext cx="4785504" cy="707886"/>
          </a:xfrm>
          <a:prstGeom prst="rect">
            <a:avLst/>
          </a:prstGeom>
          <a:noFill/>
        </p:spPr>
        <p:txBody>
          <a:bodyPr wrap="square" rtlCol="0">
            <a:spAutoFit/>
          </a:bodyPr>
          <a:lstStyle/>
          <a:p>
            <a:r>
              <a:rPr lang="en-US" sz="4000" b="1" dirty="0">
                <a:solidFill>
                  <a:schemeClr val="bg1"/>
                </a:solidFill>
              </a:rPr>
              <a:t>**</a:t>
            </a:r>
            <a:r>
              <a:rPr lang="en-US" sz="2800" b="1" dirty="0">
                <a:solidFill>
                  <a:schemeClr val="bg1"/>
                </a:solidFill>
              </a:rPr>
              <a:t>Church Universal</a:t>
            </a:r>
          </a:p>
        </p:txBody>
      </p:sp>
    </p:spTree>
    <p:extLst>
      <p:ext uri="{BB962C8B-B14F-4D97-AF65-F5344CB8AC3E}">
        <p14:creationId xmlns:p14="http://schemas.microsoft.com/office/powerpoint/2010/main" val="170146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13000" b="-13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33640-F997-4B18-B507-439EF6B01E74}"/>
              </a:ext>
            </a:extLst>
          </p:cNvPr>
          <p:cNvSpPr txBox="1"/>
          <p:nvPr/>
        </p:nvSpPr>
        <p:spPr>
          <a:xfrm>
            <a:off x="4137507" y="507195"/>
            <a:ext cx="7739061" cy="1200329"/>
          </a:xfrm>
          <a:prstGeom prst="rect">
            <a:avLst/>
          </a:prstGeom>
          <a:noFill/>
        </p:spPr>
        <p:txBody>
          <a:bodyPr wrap="square" rtlCol="0">
            <a:spAutoFit/>
          </a:bodyPr>
          <a:lstStyle/>
          <a:p>
            <a:r>
              <a:rPr lang="en-US" sz="7200" b="1" dirty="0">
                <a:latin typeface="Adobe Devanagari" panose="02040503050201020203" pitchFamily="18" charset="0"/>
                <a:cs typeface="Adobe Devanagari" panose="02040503050201020203" pitchFamily="18" charset="0"/>
              </a:rPr>
              <a:t>Lighting of  Candles      </a:t>
            </a:r>
          </a:p>
        </p:txBody>
      </p:sp>
      <p:sp>
        <p:nvSpPr>
          <p:cNvPr id="3" name="TextBox 2">
            <a:extLst>
              <a:ext uri="{FF2B5EF4-FFF2-40B4-BE49-F238E27FC236}">
                <a16:creationId xmlns:a16="http://schemas.microsoft.com/office/drawing/2014/main" id="{1D1752E3-B4D4-4718-8CE4-399E8FB4B497}"/>
              </a:ext>
            </a:extLst>
          </p:cNvPr>
          <p:cNvSpPr txBox="1"/>
          <p:nvPr/>
        </p:nvSpPr>
        <p:spPr>
          <a:xfrm>
            <a:off x="6096000" y="1982450"/>
            <a:ext cx="3870250" cy="1446550"/>
          </a:xfrm>
          <a:prstGeom prst="rect">
            <a:avLst/>
          </a:prstGeom>
          <a:noFill/>
        </p:spPr>
        <p:txBody>
          <a:bodyPr wrap="square" rtlCol="0">
            <a:spAutoFit/>
          </a:bodyPr>
          <a:lstStyle/>
          <a:p>
            <a:r>
              <a:rPr lang="en-US" sz="8800" b="1" dirty="0">
                <a:latin typeface="Brush Script MT" panose="03060802040406070304" pitchFamily="66" charset="0"/>
              </a:rPr>
              <a:t>Greetings</a:t>
            </a:r>
          </a:p>
        </p:txBody>
      </p:sp>
    </p:spTree>
    <p:extLst>
      <p:ext uri="{BB962C8B-B14F-4D97-AF65-F5344CB8AC3E}">
        <p14:creationId xmlns:p14="http://schemas.microsoft.com/office/powerpoint/2010/main" val="812499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73A5D-9BB5-4F59-A661-C5EDF3BD18EC}"/>
              </a:ext>
            </a:extLst>
          </p:cNvPr>
          <p:cNvSpPr/>
          <p:nvPr/>
        </p:nvSpPr>
        <p:spPr>
          <a:xfrm>
            <a:off x="2376346" y="2759785"/>
            <a:ext cx="8466796" cy="2862322"/>
          </a:xfrm>
          <a:prstGeom prst="rect">
            <a:avLst/>
          </a:prstGeom>
        </p:spPr>
        <p:txBody>
          <a:bodyPr wrap="square">
            <a:spAutoFit/>
          </a:bodyPr>
          <a:lstStyle/>
          <a:p>
            <a:r>
              <a:rPr lang="en-US" sz="6000" b="1" dirty="0">
                <a:solidFill>
                  <a:schemeClr val="bg1"/>
                </a:solidFill>
              </a:rPr>
              <a:t>the resurrection of the body, and the life everlasting. Amen.</a:t>
            </a:r>
            <a:endParaRPr lang="en-US" sz="6000" dirty="0">
              <a:solidFill>
                <a:schemeClr val="bg1"/>
              </a:solidFill>
            </a:endParaRPr>
          </a:p>
        </p:txBody>
      </p:sp>
    </p:spTree>
    <p:extLst>
      <p:ext uri="{BB962C8B-B14F-4D97-AF65-F5344CB8AC3E}">
        <p14:creationId xmlns:p14="http://schemas.microsoft.com/office/powerpoint/2010/main" val="322829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110C24B2-78DE-4ABC-911B-8D0B56A81F90}"/>
              </a:ext>
            </a:extLst>
          </p:cNvPr>
          <p:cNvSpPr/>
          <p:nvPr/>
        </p:nvSpPr>
        <p:spPr>
          <a:xfrm>
            <a:off x="1655134" y="1964148"/>
            <a:ext cx="9429749" cy="3416320"/>
          </a:xfrm>
          <a:prstGeom prst="rect">
            <a:avLst/>
          </a:prstGeom>
        </p:spPr>
        <p:txBody>
          <a:bodyPr wrap="square">
            <a:spAutoFit/>
          </a:bodyPr>
          <a:lstStyle/>
          <a:p>
            <a:r>
              <a:rPr lang="en-US" sz="7200" b="1" dirty="0"/>
              <a:t>Glory be to the Father, and to the Son and to the Holy Ghost,</a:t>
            </a:r>
            <a:endParaRPr lang="en-US" sz="7200" dirty="0"/>
          </a:p>
        </p:txBody>
      </p:sp>
      <p:sp>
        <p:nvSpPr>
          <p:cNvPr id="2" name="TextBox 1">
            <a:extLst>
              <a:ext uri="{FF2B5EF4-FFF2-40B4-BE49-F238E27FC236}">
                <a16:creationId xmlns:a16="http://schemas.microsoft.com/office/drawing/2014/main" id="{D99BF9D7-31C6-7D41-0082-213471565294}"/>
              </a:ext>
            </a:extLst>
          </p:cNvPr>
          <p:cNvSpPr txBox="1"/>
          <p:nvPr/>
        </p:nvSpPr>
        <p:spPr>
          <a:xfrm>
            <a:off x="380244" y="363833"/>
            <a:ext cx="4092167"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rPr>
              <a:t>Gloria Patri</a:t>
            </a:r>
            <a:endParaRPr lang="en-GB"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108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015671-57C5-4D95-9353-F88FADC63E6D}"/>
              </a:ext>
            </a:extLst>
          </p:cNvPr>
          <p:cNvSpPr/>
          <p:nvPr/>
        </p:nvSpPr>
        <p:spPr>
          <a:xfrm>
            <a:off x="317205" y="1619284"/>
            <a:ext cx="11557590" cy="4154984"/>
          </a:xfrm>
          <a:prstGeom prst="rect">
            <a:avLst/>
          </a:prstGeom>
          <a:noFill/>
        </p:spPr>
        <p:txBody>
          <a:bodyPr wrap="square">
            <a:spAutoFit/>
          </a:bodyPr>
          <a:lstStyle/>
          <a:p>
            <a:r>
              <a:rPr lang="en-US" sz="6600" b="1" dirty="0"/>
              <a:t>as it was in the beginning, is now, and ever shall be, world with-out end.  </a:t>
            </a:r>
          </a:p>
          <a:p>
            <a:r>
              <a:rPr lang="en-US" sz="6600" b="1" dirty="0"/>
              <a:t>A-men.  A-men</a:t>
            </a:r>
            <a:endParaRPr lang="en-US" sz="6600" dirty="0"/>
          </a:p>
        </p:txBody>
      </p:sp>
    </p:spTree>
    <p:extLst>
      <p:ext uri="{BB962C8B-B14F-4D97-AF65-F5344CB8AC3E}">
        <p14:creationId xmlns:p14="http://schemas.microsoft.com/office/powerpoint/2010/main" val="2939070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B0A8-9D4F-4DF8-A277-66EE95723A4E}"/>
              </a:ext>
            </a:extLst>
          </p:cNvPr>
          <p:cNvSpPr>
            <a:spLocks noGrp="1"/>
          </p:cNvSpPr>
          <p:nvPr>
            <p:ph type="title"/>
          </p:nvPr>
        </p:nvSpPr>
        <p:spPr>
          <a:xfrm>
            <a:off x="295835" y="347025"/>
            <a:ext cx="11600329" cy="5685685"/>
          </a:xfrm>
        </p:spPr>
        <p:txBody>
          <a:bodyPr>
            <a:noAutofit/>
          </a:bodyPr>
          <a:lstStyle/>
          <a:p>
            <a:pPr algn="ctr"/>
            <a:r>
              <a:rPr lang="en-US" sz="6600" b="1" dirty="0">
                <a:solidFill>
                  <a:schemeClr val="bg1"/>
                </a:solidFill>
                <a:latin typeface="Bookman Old Style" panose="02050604050505020204" pitchFamily="18" charset="0"/>
              </a:rPr>
              <a:t>The Offering </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(It’s Giving Time)</a:t>
            </a:r>
            <a:br>
              <a:rPr lang="en-US" sz="6600" b="1" dirty="0">
                <a:solidFill>
                  <a:schemeClr val="bg1"/>
                </a:solidFill>
                <a:latin typeface="Bookman Old Style" panose="02050604050505020204" pitchFamily="18" charset="0"/>
              </a:rPr>
            </a:br>
            <a:br>
              <a:rPr lang="en-US" sz="6600" b="1" dirty="0">
                <a:solidFill>
                  <a:schemeClr val="bg1"/>
                </a:solidFill>
                <a:latin typeface="Bookman Old Style" panose="02050604050505020204" pitchFamily="18" charset="0"/>
              </a:rPr>
            </a:br>
            <a:r>
              <a:rPr lang="en-US" b="1" dirty="0">
                <a:solidFill>
                  <a:schemeClr val="bg1"/>
                </a:solidFill>
                <a:latin typeface="Bookman Old Style" panose="02050604050505020204" pitchFamily="18" charset="0"/>
              </a:rPr>
              <a:t>“Praise God, from whom all blessings flow; praise him, all creatures here below; praise him above, ye heavenly host; praise Father Son, and Holy Ghost, Amen”</a:t>
            </a:r>
            <a:endParaRPr lang="en-US" sz="6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69991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3D61F9-EA9D-6929-961C-BD60E7DF4B30}"/>
              </a:ext>
            </a:extLst>
          </p:cNvPr>
          <p:cNvSpPr txBox="1"/>
          <p:nvPr/>
        </p:nvSpPr>
        <p:spPr>
          <a:xfrm>
            <a:off x="221942" y="659219"/>
            <a:ext cx="11732597" cy="5078313"/>
          </a:xfrm>
          <a:prstGeom prst="rect">
            <a:avLst/>
          </a:prstGeom>
          <a:noFill/>
        </p:spPr>
        <p:txBody>
          <a:bodyPr wrap="square">
            <a:spAutoFit/>
          </a:bodyPr>
          <a:lstStyle/>
          <a:p>
            <a:pPr algn="ctr"/>
            <a:r>
              <a:rPr lang="en-US" sz="4800" b="1" dirty="0">
                <a:solidFill>
                  <a:schemeClr val="bg1"/>
                </a:solidFill>
                <a:latin typeface="Aharoni" panose="02010803020104030203" pitchFamily="2" charset="-79"/>
                <a:cs typeface="Aharoni" panose="02010803020104030203" pitchFamily="2" charset="-79"/>
              </a:rPr>
              <a:t>*The Dedication of Tithes and Offering</a:t>
            </a:r>
          </a:p>
          <a:p>
            <a:pPr algn="ctr"/>
            <a:r>
              <a:rPr lang="en-US" sz="4800" b="1" dirty="0">
                <a:solidFill>
                  <a:schemeClr val="bg1"/>
                </a:solidFill>
                <a:latin typeface="Aharoni" panose="02010803020104030203" pitchFamily="2" charset="-79"/>
                <a:cs typeface="Aharoni" panose="02010803020104030203" pitchFamily="2" charset="-79"/>
              </a:rPr>
              <a:t>UMH #588</a:t>
            </a:r>
            <a:br>
              <a:rPr lang="en-US" sz="4800" b="1" dirty="0">
                <a:solidFill>
                  <a:schemeClr val="bg1"/>
                </a:solidFill>
                <a:latin typeface="Aharoni" panose="02010803020104030203" pitchFamily="2" charset="-79"/>
                <a:cs typeface="Aharoni" panose="02010803020104030203" pitchFamily="2" charset="-79"/>
              </a:rPr>
            </a:br>
            <a:br>
              <a:rPr lang="en-US" sz="4800" b="1" dirty="0">
                <a:solidFill>
                  <a:schemeClr val="bg1"/>
                </a:solidFill>
                <a:latin typeface="Aharoni" panose="02010803020104030203" pitchFamily="2" charset="-79"/>
                <a:cs typeface="Aharoni" panose="02010803020104030203" pitchFamily="2" charset="-79"/>
              </a:rPr>
            </a:br>
            <a:r>
              <a:rPr lang="en-US" sz="6000" b="1" dirty="0">
                <a:solidFill>
                  <a:schemeClr val="bg1"/>
                </a:solidFill>
                <a:latin typeface="Aharoni" panose="02010803020104030203" pitchFamily="2" charset="-79"/>
                <a:cs typeface="Aharoni" panose="02010803020104030203" pitchFamily="2" charset="-79"/>
              </a:rPr>
              <a:t>“All things come of thee, O Lord, and of thine own have we given thee.” AMEN!</a:t>
            </a:r>
            <a:endParaRPr lang="en-US" sz="4800" dirty="0"/>
          </a:p>
        </p:txBody>
      </p:sp>
    </p:spTree>
    <p:extLst>
      <p:ext uri="{BB962C8B-B14F-4D97-AF65-F5344CB8AC3E}">
        <p14:creationId xmlns:p14="http://schemas.microsoft.com/office/powerpoint/2010/main" val="991081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89B0-4903-AE10-1E0A-D4ED4036BF06}"/>
              </a:ext>
            </a:extLst>
          </p:cNvPr>
          <p:cNvSpPr>
            <a:spLocks noGrp="1"/>
          </p:cNvSpPr>
          <p:nvPr>
            <p:ph type="title"/>
          </p:nvPr>
        </p:nvSpPr>
        <p:spPr>
          <a:xfrm>
            <a:off x="2025850" y="5667433"/>
            <a:ext cx="9865660" cy="1013012"/>
          </a:xfrm>
        </p:spPr>
        <p:txBody>
          <a:bodyPr>
            <a:normAutofit fontScale="90000"/>
          </a:bodyPr>
          <a:lstStyle/>
          <a:p>
            <a:pPr algn="ctr"/>
            <a:r>
              <a:rPr lang="en-US" sz="5400" b="1" dirty="0">
                <a:effectLst>
                  <a:outerShdw blurRad="38100" dist="38100" dir="2700000" algn="tl">
                    <a:srgbClr val="000000">
                      <a:alpha val="43137"/>
                    </a:srgbClr>
                  </a:outerShdw>
                </a:effectLst>
                <a:latin typeface="Arial Narrow" panose="020B0606020202030204" pitchFamily="34" charset="0"/>
              </a:rPr>
              <a:t>Parish Notices/Recognition of Visitors</a:t>
            </a:r>
          </a:p>
        </p:txBody>
      </p:sp>
    </p:spTree>
    <p:extLst>
      <p:ext uri="{BB962C8B-B14F-4D97-AF65-F5344CB8AC3E}">
        <p14:creationId xmlns:p14="http://schemas.microsoft.com/office/powerpoint/2010/main" val="1925791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1409-01DA-43E2-8E15-0180ABBCE72E}"/>
              </a:ext>
            </a:extLst>
          </p:cNvPr>
          <p:cNvSpPr>
            <a:spLocks noGrp="1"/>
          </p:cNvSpPr>
          <p:nvPr>
            <p:ph type="title"/>
          </p:nvPr>
        </p:nvSpPr>
        <p:spPr>
          <a:xfrm>
            <a:off x="1203719" y="3758804"/>
            <a:ext cx="10396882" cy="1151965"/>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7200" b="1">
                <a:solidFill>
                  <a:schemeClr val="bg1"/>
                </a:solidFill>
                <a:latin typeface="Bradley Hand ITC" panose="03070402050302030203" pitchFamily="66" charset="0"/>
              </a:rPr>
              <a:t>WE Listen for God’s Word</a:t>
            </a:r>
            <a:endParaRPr lang="en-US" sz="72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608357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4B2A5EE-919E-4579-9C54-4629356C766E}"/>
              </a:ext>
            </a:extLst>
          </p:cNvPr>
          <p:cNvSpPr txBox="1">
            <a:spLocks/>
          </p:cNvSpPr>
          <p:nvPr/>
        </p:nvSpPr>
        <p:spPr>
          <a:xfrm>
            <a:off x="114212" y="4536396"/>
            <a:ext cx="11772183" cy="1281953"/>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effectLst/>
              </a:rPr>
              <a:t>Leader: </a:t>
            </a:r>
            <a:r>
              <a:rPr lang="en-US" dirty="0">
                <a:solidFill>
                  <a:schemeClr val="bg1"/>
                </a:solidFill>
                <a:effectLst/>
              </a:rPr>
              <a:t>The Word of God for the people of God. </a:t>
            </a:r>
          </a:p>
          <a:p>
            <a:r>
              <a:rPr lang="en-US" b="1" dirty="0">
                <a:solidFill>
                  <a:schemeClr val="bg1"/>
                </a:solidFill>
                <a:effectLst/>
              </a:rPr>
              <a:t>People:  Thanks be to God.</a:t>
            </a:r>
          </a:p>
        </p:txBody>
      </p:sp>
      <p:sp>
        <p:nvSpPr>
          <p:cNvPr id="4" name="Title 1">
            <a:extLst>
              <a:ext uri="{FF2B5EF4-FFF2-40B4-BE49-F238E27FC236}">
                <a16:creationId xmlns:a16="http://schemas.microsoft.com/office/drawing/2014/main" id="{883577E6-578E-DD48-847C-05AC316E288D}"/>
              </a:ext>
            </a:extLst>
          </p:cNvPr>
          <p:cNvSpPr txBox="1">
            <a:spLocks/>
          </p:cNvSpPr>
          <p:nvPr/>
        </p:nvSpPr>
        <p:spPr>
          <a:xfrm>
            <a:off x="-1" y="0"/>
            <a:ext cx="12192000" cy="1255059"/>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rPr>
              <a:t>Proclamation and Response/We Listen for God’s Word</a:t>
            </a:r>
            <a:endParaRPr lang="en-US" b="1" dirty="0">
              <a:solidFill>
                <a:schemeClr val="bg1"/>
              </a:solidFill>
            </a:endParaRPr>
          </a:p>
        </p:txBody>
      </p:sp>
      <p:sp>
        <p:nvSpPr>
          <p:cNvPr id="8" name="TextBox 7">
            <a:extLst>
              <a:ext uri="{FF2B5EF4-FFF2-40B4-BE49-F238E27FC236}">
                <a16:creationId xmlns:a16="http://schemas.microsoft.com/office/drawing/2014/main" id="{8BD1A949-F209-D8CD-8E23-31E6953EB0D3}"/>
              </a:ext>
            </a:extLst>
          </p:cNvPr>
          <p:cNvSpPr txBox="1"/>
          <p:nvPr/>
        </p:nvSpPr>
        <p:spPr>
          <a:xfrm>
            <a:off x="-328067" y="2018564"/>
            <a:ext cx="12438631" cy="1569660"/>
          </a:xfrm>
          <a:prstGeom prst="rect">
            <a:avLst/>
          </a:prstGeom>
          <a:noFill/>
        </p:spPr>
        <p:txBody>
          <a:bodyPr wrap="square">
            <a:spAutoFit/>
          </a:bodyPr>
          <a:lstStyle/>
          <a:p>
            <a:pPr marL="0" marR="0" algn="ctr">
              <a:spcBef>
                <a:spcPts val="0"/>
              </a:spcBef>
              <a:spcAft>
                <a:spcPts val="0"/>
              </a:spcAft>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Old Testament:   Isaiah </a:t>
            </a:r>
            <a:r>
              <a:rPr lang="en-US"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11</a:t>
            </a: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:1-10</a:t>
            </a:r>
            <a:r>
              <a:rPr lang="en-US"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(ESV) </a:t>
            </a:r>
          </a:p>
          <a:p>
            <a:pPr marL="0" marR="0" algn="ctr">
              <a:spcBef>
                <a:spcPts val="0"/>
              </a:spcBef>
              <a:spcAft>
                <a:spcPts val="0"/>
              </a:spcAft>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Testament:   Matthew </a:t>
            </a:r>
            <a:r>
              <a:rPr lang="en-US"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3</a:t>
            </a: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:1-12</a:t>
            </a:r>
            <a:r>
              <a:rPr lang="en-US"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(ESV)</a:t>
            </a:r>
            <a:endParaRPr lang="en-US" sz="4800" b="1" dirty="0">
              <a:solidFill>
                <a:schemeClr val="bg1"/>
              </a:solidFill>
            </a:endParaRPr>
          </a:p>
        </p:txBody>
      </p:sp>
    </p:spTree>
    <p:extLst>
      <p:ext uri="{BB962C8B-B14F-4D97-AF65-F5344CB8AC3E}">
        <p14:creationId xmlns:p14="http://schemas.microsoft.com/office/powerpoint/2010/main" val="1658029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015A16-2697-FBA7-C7CC-6376BCDAD820}"/>
              </a:ext>
            </a:extLst>
          </p:cNvPr>
          <p:cNvSpPr txBox="1"/>
          <p:nvPr/>
        </p:nvSpPr>
        <p:spPr>
          <a:xfrm>
            <a:off x="1239694" y="414368"/>
            <a:ext cx="9552352" cy="707886"/>
          </a:xfrm>
          <a:prstGeom prst="rect">
            <a:avLst/>
          </a:prstGeom>
          <a:noFill/>
        </p:spPr>
        <p:txBody>
          <a:bodyPr wrap="square">
            <a:spAutoFit/>
          </a:bodyPr>
          <a:lstStyle/>
          <a:p>
            <a:pPr marL="0" marR="0" algn="ctr">
              <a:buNone/>
            </a:pPr>
            <a:r>
              <a:rPr lang="en-US" sz="4000" b="1" dirty="0">
                <a:effectLst/>
                <a:latin typeface="Cooper Black" panose="0208090404030B020404" pitchFamily="18" charset="0"/>
                <a:ea typeface="Times New Roman" panose="02020603050405020304" pitchFamily="18" charset="0"/>
              </a:rPr>
              <a:t>Old Testament: Isaiah 11:1-10 ESV</a:t>
            </a:r>
            <a:endParaRPr lang="en-GB" sz="4000" b="1" dirty="0">
              <a:effectLst/>
              <a:latin typeface="Cooper Black" panose="0208090404030B0204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96880DC-1BC2-D868-6388-0E3B52482D33}"/>
              </a:ext>
            </a:extLst>
          </p:cNvPr>
          <p:cNvSpPr txBox="1"/>
          <p:nvPr/>
        </p:nvSpPr>
        <p:spPr>
          <a:xfrm>
            <a:off x="652130" y="1626780"/>
            <a:ext cx="10887739" cy="4695837"/>
          </a:xfrm>
          <a:prstGeom prst="rect">
            <a:avLst/>
          </a:prstGeom>
          <a:noFill/>
        </p:spPr>
        <p:txBody>
          <a:bodyPr wrap="square">
            <a:spAutoFit/>
          </a:bodyPr>
          <a:lstStyle/>
          <a:p>
            <a:pPr marL="0" marR="0">
              <a:lnSpc>
                <a:spcPct val="115000"/>
              </a:lnSpc>
              <a:spcAft>
                <a:spcPts val="800"/>
              </a:spcAft>
              <a:buNone/>
            </a:pPr>
            <a:r>
              <a:rPr lang="en-GB" sz="6600" kern="100" dirty="0">
                <a:effectLst/>
                <a:latin typeface="Calibri" panose="020F0502020204030204" pitchFamily="34" charset="0"/>
                <a:ea typeface="Calibri" panose="020F0502020204030204" pitchFamily="34" charset="0"/>
                <a:cs typeface="Times New Roman" panose="02020603050405020304" pitchFamily="18" charset="0"/>
              </a:rPr>
              <a:t>There shall come forth a shoot from the stump of Jesse, and a branch from his roots shall bear fruit.</a:t>
            </a:r>
          </a:p>
        </p:txBody>
      </p:sp>
    </p:spTree>
    <p:extLst>
      <p:ext uri="{BB962C8B-B14F-4D97-AF65-F5344CB8AC3E}">
        <p14:creationId xmlns:p14="http://schemas.microsoft.com/office/powerpoint/2010/main" val="1194976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B07CAD-D377-3867-6478-7349C4D9E7A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9E25D29-E5DF-E106-31EB-D05AB5FC9BD6}"/>
              </a:ext>
            </a:extLst>
          </p:cNvPr>
          <p:cNvSpPr txBox="1"/>
          <p:nvPr/>
        </p:nvSpPr>
        <p:spPr>
          <a:xfrm>
            <a:off x="712381" y="866462"/>
            <a:ext cx="11121655" cy="4901919"/>
          </a:xfrm>
          <a:prstGeom prst="rect">
            <a:avLst/>
          </a:prstGeom>
          <a:noFill/>
        </p:spPr>
        <p:txBody>
          <a:bodyPr wrap="square">
            <a:spAutoFit/>
          </a:bodyPr>
          <a:lstStyle/>
          <a:p>
            <a:pPr marL="0" marR="0">
              <a:lnSpc>
                <a:spcPct val="115000"/>
              </a:lnSpc>
              <a:spcAft>
                <a:spcPts val="800"/>
              </a:spcAft>
              <a:buNone/>
            </a:pPr>
            <a:r>
              <a:rPr lang="en-GB" sz="5500" b="1" kern="100" baseline="30000" dirty="0">
                <a:effectLst/>
                <a:latin typeface="Calibri" panose="020F0502020204030204" pitchFamily="34" charset="0"/>
                <a:ea typeface="Calibri" panose="020F0502020204030204" pitchFamily="34" charset="0"/>
                <a:cs typeface="Times New Roman" panose="02020603050405020304" pitchFamily="18" charset="0"/>
              </a:rPr>
              <a:t>2 </a:t>
            </a:r>
            <a:r>
              <a:rPr lang="en-GB" sz="5500" kern="100" dirty="0">
                <a:effectLst/>
                <a:latin typeface="Calibri" panose="020F0502020204030204" pitchFamily="34" charset="0"/>
                <a:ea typeface="Calibri" panose="020F0502020204030204" pitchFamily="34" charset="0"/>
                <a:cs typeface="Times New Roman" panose="02020603050405020304" pitchFamily="18" charset="0"/>
              </a:rPr>
              <a:t>And the Spirit of the Lord shall rest upon him, the Spirit of wisdom and understanding, the Spirit of counsel and might, the Spirit of knowledge and the fear of the Lord.</a:t>
            </a:r>
          </a:p>
        </p:txBody>
      </p:sp>
    </p:spTree>
    <p:extLst>
      <p:ext uri="{BB962C8B-B14F-4D97-AF65-F5344CB8AC3E}">
        <p14:creationId xmlns:p14="http://schemas.microsoft.com/office/powerpoint/2010/main" val="19902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B3E8D-09C4-02EF-C41E-E8D87914A960}"/>
              </a:ext>
            </a:extLst>
          </p:cNvPr>
          <p:cNvSpPr txBox="1"/>
          <p:nvPr/>
        </p:nvSpPr>
        <p:spPr>
          <a:xfrm>
            <a:off x="540408" y="1504668"/>
            <a:ext cx="11111184" cy="5016758"/>
          </a:xfrm>
          <a:prstGeom prst="rect">
            <a:avLst/>
          </a:prstGeom>
          <a:noFill/>
        </p:spPr>
        <p:txBody>
          <a:bodyPr wrap="square">
            <a:spAutoFit/>
          </a:bodyPr>
          <a:lstStyle/>
          <a:p>
            <a:r>
              <a:rPr lang="en-US" sz="8000" b="1" dirty="0"/>
              <a:t>Leader: Beloved, we gather to remember who we are, not who the world tells us to be.</a:t>
            </a:r>
            <a:endParaRPr lang="en-US" sz="8000" dirty="0"/>
          </a:p>
        </p:txBody>
      </p:sp>
      <p:sp>
        <p:nvSpPr>
          <p:cNvPr id="4" name="TextBox 3">
            <a:extLst>
              <a:ext uri="{FF2B5EF4-FFF2-40B4-BE49-F238E27FC236}">
                <a16:creationId xmlns:a16="http://schemas.microsoft.com/office/drawing/2014/main" id="{88F6F7FA-2035-5225-70CE-E0BC207AD21D}"/>
              </a:ext>
            </a:extLst>
          </p:cNvPr>
          <p:cNvSpPr txBox="1"/>
          <p:nvPr/>
        </p:nvSpPr>
        <p:spPr>
          <a:xfrm>
            <a:off x="233410" y="127185"/>
            <a:ext cx="8617527" cy="1200329"/>
          </a:xfrm>
          <a:prstGeom prst="rect">
            <a:avLst/>
          </a:prstGeom>
          <a:noFill/>
        </p:spPr>
        <p:txBody>
          <a:bodyPr wrap="square" rtlCol="0">
            <a:spAutoFit/>
          </a:bodyPr>
          <a:lstStyle/>
          <a:p>
            <a:r>
              <a:rPr lang="en-US" sz="7200" b="1" dirty="0"/>
              <a:t>Call to Worship…</a:t>
            </a:r>
          </a:p>
        </p:txBody>
      </p:sp>
    </p:spTree>
    <p:extLst>
      <p:ext uri="{BB962C8B-B14F-4D97-AF65-F5344CB8AC3E}">
        <p14:creationId xmlns:p14="http://schemas.microsoft.com/office/powerpoint/2010/main" val="2810192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7E364A-50F4-477E-9CAE-D04D62E10D40}"/>
              </a:ext>
            </a:extLst>
          </p:cNvPr>
          <p:cNvSpPr txBox="1"/>
          <p:nvPr/>
        </p:nvSpPr>
        <p:spPr>
          <a:xfrm>
            <a:off x="747823" y="531627"/>
            <a:ext cx="10696354" cy="5339154"/>
          </a:xfrm>
          <a:prstGeom prst="rect">
            <a:avLst/>
          </a:prstGeom>
          <a:noFill/>
        </p:spPr>
        <p:txBody>
          <a:bodyPr wrap="square">
            <a:spAutoFit/>
          </a:bodyPr>
          <a:lstStyle/>
          <a:p>
            <a:pPr marL="0" marR="0">
              <a:lnSpc>
                <a:spcPct val="115000"/>
              </a:lnSpc>
              <a:spcAft>
                <a:spcPts val="800"/>
              </a:spcAft>
              <a:buNone/>
            </a:pPr>
            <a:r>
              <a:rPr lang="en-GB" sz="6000" b="1" kern="100" baseline="30000" dirty="0">
                <a:effectLst/>
                <a:latin typeface="Calibri" panose="020F0502020204030204" pitchFamily="34" charset="0"/>
                <a:ea typeface="Calibri" panose="020F0502020204030204" pitchFamily="34" charset="0"/>
                <a:cs typeface="Times New Roman" panose="02020603050405020304" pitchFamily="18" charset="0"/>
              </a:rPr>
              <a:t>3 </a:t>
            </a:r>
            <a:r>
              <a:rPr lang="en-GB" sz="6000" kern="100" dirty="0">
                <a:effectLst/>
                <a:latin typeface="Calibri" panose="020F0502020204030204" pitchFamily="34" charset="0"/>
                <a:ea typeface="Calibri" panose="020F0502020204030204" pitchFamily="34" charset="0"/>
                <a:cs typeface="Times New Roman" panose="02020603050405020304" pitchFamily="18" charset="0"/>
              </a:rPr>
              <a:t>And his delight shall be in the fear of the Lord.  He shall not judge by what his eyes see, or decide disputes by what his ears hear,</a:t>
            </a:r>
          </a:p>
        </p:txBody>
      </p:sp>
    </p:spTree>
    <p:extLst>
      <p:ext uri="{BB962C8B-B14F-4D97-AF65-F5344CB8AC3E}">
        <p14:creationId xmlns:p14="http://schemas.microsoft.com/office/powerpoint/2010/main" val="3004921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86883-2865-97EA-CB36-965B3E4546CC}"/>
              </a:ext>
            </a:extLst>
          </p:cNvPr>
          <p:cNvSpPr txBox="1"/>
          <p:nvPr/>
        </p:nvSpPr>
        <p:spPr>
          <a:xfrm>
            <a:off x="492642" y="543947"/>
            <a:ext cx="11206716" cy="5770106"/>
          </a:xfrm>
          <a:prstGeom prst="rect">
            <a:avLst/>
          </a:prstGeom>
          <a:noFill/>
        </p:spPr>
        <p:txBody>
          <a:bodyPr wrap="square">
            <a:spAutoFit/>
          </a:bodyPr>
          <a:lstStyle/>
          <a:p>
            <a:pPr marL="0" marR="0">
              <a:lnSpc>
                <a:spcPct val="115000"/>
              </a:lnSpc>
              <a:spcAft>
                <a:spcPts val="800"/>
              </a:spcAft>
              <a:buNone/>
            </a:pPr>
            <a:r>
              <a:rPr lang="en-GB" sz="5400" b="1" kern="100" baseline="30000" dirty="0">
                <a:effectLst/>
                <a:latin typeface="Calibri" panose="020F0502020204030204" pitchFamily="34" charset="0"/>
                <a:ea typeface="Calibri" panose="020F0502020204030204" pitchFamily="34" charset="0"/>
                <a:cs typeface="Times New Roman" panose="02020603050405020304" pitchFamily="18" charset="0"/>
              </a:rPr>
              <a:t>4  </a:t>
            </a:r>
            <a:r>
              <a:rPr lang="en-GB" sz="5400" kern="100" dirty="0">
                <a:effectLst/>
                <a:latin typeface="Calibri" panose="020F0502020204030204" pitchFamily="34" charset="0"/>
                <a:ea typeface="Calibri" panose="020F0502020204030204" pitchFamily="34" charset="0"/>
                <a:cs typeface="Times New Roman" panose="02020603050405020304" pitchFamily="18" charset="0"/>
              </a:rPr>
              <a:t>but with righteousness he shall judge the poor, and decide with equity for the meek of the earth; and he shall strike the earth with the rod of his mouth, and with the breath of his lips he shall kill the wicked.</a:t>
            </a:r>
          </a:p>
        </p:txBody>
      </p:sp>
    </p:spTree>
    <p:extLst>
      <p:ext uri="{BB962C8B-B14F-4D97-AF65-F5344CB8AC3E}">
        <p14:creationId xmlns:p14="http://schemas.microsoft.com/office/powerpoint/2010/main" val="3112288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801E73-6187-587B-0003-F66E1CC615A8}"/>
              </a:ext>
            </a:extLst>
          </p:cNvPr>
          <p:cNvSpPr txBox="1"/>
          <p:nvPr/>
        </p:nvSpPr>
        <p:spPr>
          <a:xfrm>
            <a:off x="850605" y="1534886"/>
            <a:ext cx="10664455" cy="3215496"/>
          </a:xfrm>
          <a:prstGeom prst="rect">
            <a:avLst/>
          </a:prstGeom>
          <a:noFill/>
        </p:spPr>
        <p:txBody>
          <a:bodyPr wrap="square">
            <a:spAutoFit/>
          </a:bodyPr>
          <a:lstStyle/>
          <a:p>
            <a:pPr marL="0" marR="0">
              <a:lnSpc>
                <a:spcPct val="115000"/>
              </a:lnSpc>
              <a:spcAft>
                <a:spcPts val="800"/>
              </a:spcAft>
              <a:buNone/>
            </a:pPr>
            <a:r>
              <a:rPr lang="en-GB" sz="6000" b="1" kern="100" baseline="30000" dirty="0">
                <a:effectLst/>
                <a:latin typeface="Calibri" panose="020F0502020204030204" pitchFamily="34" charset="0"/>
                <a:ea typeface="Calibri" panose="020F0502020204030204" pitchFamily="34" charset="0"/>
                <a:cs typeface="Times New Roman" panose="02020603050405020304" pitchFamily="18" charset="0"/>
              </a:rPr>
              <a:t>5 </a:t>
            </a:r>
            <a:r>
              <a:rPr lang="en-GB" sz="6000" kern="100" dirty="0">
                <a:effectLst/>
                <a:latin typeface="Calibri" panose="020F0502020204030204" pitchFamily="34" charset="0"/>
                <a:ea typeface="Calibri" panose="020F0502020204030204" pitchFamily="34" charset="0"/>
                <a:cs typeface="Times New Roman" panose="02020603050405020304" pitchFamily="18" charset="0"/>
              </a:rPr>
              <a:t>Righteousness shall be the belt of his waist, and faithfulness the belt of his loins.</a:t>
            </a:r>
          </a:p>
        </p:txBody>
      </p:sp>
    </p:spTree>
    <p:extLst>
      <p:ext uri="{BB962C8B-B14F-4D97-AF65-F5344CB8AC3E}">
        <p14:creationId xmlns:p14="http://schemas.microsoft.com/office/powerpoint/2010/main" val="2909391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165071-323C-67A5-853B-23906B60A1CF}"/>
              </a:ext>
            </a:extLst>
          </p:cNvPr>
          <p:cNvSpPr txBox="1"/>
          <p:nvPr/>
        </p:nvSpPr>
        <p:spPr>
          <a:xfrm>
            <a:off x="777921" y="832514"/>
            <a:ext cx="10877265" cy="4814460"/>
          </a:xfrm>
          <a:prstGeom prst="rect">
            <a:avLst/>
          </a:prstGeom>
          <a:noFill/>
        </p:spPr>
        <p:txBody>
          <a:bodyPr wrap="square">
            <a:spAutoFit/>
          </a:bodyPr>
          <a:lstStyle/>
          <a:p>
            <a:pPr marL="0" marR="0">
              <a:lnSpc>
                <a:spcPct val="115000"/>
              </a:lnSpc>
              <a:spcAft>
                <a:spcPts val="800"/>
              </a:spcAft>
              <a:buNone/>
            </a:pPr>
            <a:r>
              <a:rPr lang="en-GB" sz="5400" b="1" kern="100" baseline="30000" dirty="0">
                <a:effectLst/>
                <a:latin typeface="Calibri" panose="020F0502020204030204" pitchFamily="34" charset="0"/>
                <a:ea typeface="Calibri" panose="020F0502020204030204" pitchFamily="34" charset="0"/>
                <a:cs typeface="Times New Roman" panose="02020603050405020304" pitchFamily="18" charset="0"/>
              </a:rPr>
              <a:t>6 </a:t>
            </a:r>
            <a:r>
              <a:rPr lang="en-GB" sz="5400" kern="100" dirty="0">
                <a:effectLst/>
                <a:latin typeface="Calibri" panose="020F0502020204030204" pitchFamily="34" charset="0"/>
                <a:ea typeface="Calibri" panose="020F0502020204030204" pitchFamily="34" charset="0"/>
                <a:cs typeface="Times New Roman" panose="02020603050405020304" pitchFamily="18" charset="0"/>
              </a:rPr>
              <a:t>The wolf shall dwell with the lamb, and the leopard shall lie down with the young goat, and the calf and the lion and the fattened calf together; and a little child shall lead them.</a:t>
            </a:r>
          </a:p>
        </p:txBody>
      </p:sp>
    </p:spTree>
    <p:extLst>
      <p:ext uri="{BB962C8B-B14F-4D97-AF65-F5344CB8AC3E}">
        <p14:creationId xmlns:p14="http://schemas.microsoft.com/office/powerpoint/2010/main" val="2644526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7BFE5D-6EEA-5817-2030-D835722B43F2}"/>
              </a:ext>
            </a:extLst>
          </p:cNvPr>
          <p:cNvSpPr txBox="1"/>
          <p:nvPr/>
        </p:nvSpPr>
        <p:spPr>
          <a:xfrm>
            <a:off x="941696" y="1064526"/>
            <a:ext cx="10740787" cy="4277325"/>
          </a:xfrm>
          <a:prstGeom prst="rect">
            <a:avLst/>
          </a:prstGeom>
          <a:noFill/>
        </p:spPr>
        <p:txBody>
          <a:bodyPr wrap="square">
            <a:spAutoFit/>
          </a:bodyPr>
          <a:lstStyle/>
          <a:p>
            <a:pPr marL="0" marR="0">
              <a:lnSpc>
                <a:spcPct val="115000"/>
              </a:lnSpc>
              <a:spcAft>
                <a:spcPts val="800"/>
              </a:spcAft>
              <a:buNone/>
            </a:pPr>
            <a:r>
              <a:rPr lang="en-GB" sz="6000" b="1" kern="100" baseline="30000" dirty="0">
                <a:effectLst/>
                <a:latin typeface="Calibri" panose="020F0502020204030204" pitchFamily="34" charset="0"/>
                <a:ea typeface="Calibri" panose="020F0502020204030204" pitchFamily="34" charset="0"/>
                <a:cs typeface="Times New Roman" panose="02020603050405020304" pitchFamily="18" charset="0"/>
              </a:rPr>
              <a:t>7 </a:t>
            </a:r>
            <a:r>
              <a:rPr lang="en-GB" sz="6000" kern="100" dirty="0">
                <a:effectLst/>
                <a:latin typeface="Calibri" panose="020F0502020204030204" pitchFamily="34" charset="0"/>
                <a:ea typeface="Calibri" panose="020F0502020204030204" pitchFamily="34" charset="0"/>
                <a:cs typeface="Times New Roman" panose="02020603050405020304" pitchFamily="18" charset="0"/>
              </a:rPr>
              <a:t>The cow and the bear shall graze; their young shall lie down together; and the lion shall eat straw like the ox.</a:t>
            </a:r>
          </a:p>
        </p:txBody>
      </p:sp>
    </p:spTree>
    <p:extLst>
      <p:ext uri="{BB962C8B-B14F-4D97-AF65-F5344CB8AC3E}">
        <p14:creationId xmlns:p14="http://schemas.microsoft.com/office/powerpoint/2010/main" val="1979864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7CBF3-47C6-187C-8564-86507301C149}"/>
              </a:ext>
            </a:extLst>
          </p:cNvPr>
          <p:cNvSpPr txBox="1"/>
          <p:nvPr/>
        </p:nvSpPr>
        <p:spPr>
          <a:xfrm>
            <a:off x="873457" y="1173708"/>
            <a:ext cx="10809027" cy="4277325"/>
          </a:xfrm>
          <a:prstGeom prst="rect">
            <a:avLst/>
          </a:prstGeom>
          <a:noFill/>
        </p:spPr>
        <p:txBody>
          <a:bodyPr wrap="square">
            <a:spAutoFit/>
          </a:bodyPr>
          <a:lstStyle/>
          <a:p>
            <a:pPr marL="0" marR="0">
              <a:lnSpc>
                <a:spcPct val="115000"/>
              </a:lnSpc>
              <a:spcAft>
                <a:spcPts val="800"/>
              </a:spcAft>
              <a:buNone/>
            </a:pPr>
            <a:r>
              <a:rPr lang="en-GB" sz="6000" b="1" kern="100" baseline="30000" dirty="0">
                <a:effectLst/>
                <a:latin typeface="Calibri" panose="020F0502020204030204" pitchFamily="34" charset="0"/>
                <a:ea typeface="Calibri" panose="020F0502020204030204" pitchFamily="34" charset="0"/>
                <a:cs typeface="Times New Roman" panose="02020603050405020304" pitchFamily="18" charset="0"/>
              </a:rPr>
              <a:t>8 </a:t>
            </a:r>
            <a:r>
              <a:rPr lang="en-GB" sz="6000" kern="100" dirty="0">
                <a:effectLst/>
                <a:latin typeface="Calibri" panose="020F0502020204030204" pitchFamily="34" charset="0"/>
                <a:ea typeface="Calibri" panose="020F0502020204030204" pitchFamily="34" charset="0"/>
                <a:cs typeface="Times New Roman" panose="02020603050405020304" pitchFamily="18" charset="0"/>
              </a:rPr>
              <a:t>The nursing child shall play over the hole of the cobra, and the weaned child shall put his hand on the adder's den.</a:t>
            </a:r>
          </a:p>
        </p:txBody>
      </p:sp>
    </p:spTree>
    <p:extLst>
      <p:ext uri="{BB962C8B-B14F-4D97-AF65-F5344CB8AC3E}">
        <p14:creationId xmlns:p14="http://schemas.microsoft.com/office/powerpoint/2010/main" val="2461810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A0F118-B161-FE50-5E90-8E6CF153D1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F4B3EEC-F86B-4B16-E76C-EA669BA71681}"/>
              </a:ext>
            </a:extLst>
          </p:cNvPr>
          <p:cNvSpPr txBox="1"/>
          <p:nvPr/>
        </p:nvSpPr>
        <p:spPr>
          <a:xfrm>
            <a:off x="534537" y="759423"/>
            <a:ext cx="11122926" cy="5339154"/>
          </a:xfrm>
          <a:prstGeom prst="rect">
            <a:avLst/>
          </a:prstGeom>
          <a:noFill/>
        </p:spPr>
        <p:txBody>
          <a:bodyPr wrap="square">
            <a:spAutoFit/>
          </a:bodyPr>
          <a:lstStyle/>
          <a:p>
            <a:pPr marL="0" marR="0">
              <a:lnSpc>
                <a:spcPct val="115000"/>
              </a:lnSpc>
              <a:spcAft>
                <a:spcPts val="800"/>
              </a:spcAft>
              <a:buNone/>
            </a:pPr>
            <a:r>
              <a:rPr lang="en-GB" sz="6000" b="1" kern="100" baseline="30000" dirty="0">
                <a:effectLst/>
                <a:latin typeface="Calibri" panose="020F0502020204030204" pitchFamily="34" charset="0"/>
                <a:ea typeface="Calibri" panose="020F0502020204030204" pitchFamily="34" charset="0"/>
                <a:cs typeface="Times New Roman" panose="02020603050405020304" pitchFamily="18" charset="0"/>
              </a:rPr>
              <a:t>9 </a:t>
            </a:r>
            <a:r>
              <a:rPr lang="en-GB" sz="6000" kern="100" dirty="0">
                <a:effectLst/>
                <a:latin typeface="Calibri" panose="020F0502020204030204" pitchFamily="34" charset="0"/>
                <a:ea typeface="Calibri" panose="020F0502020204030204" pitchFamily="34" charset="0"/>
                <a:cs typeface="Times New Roman" panose="02020603050405020304" pitchFamily="18" charset="0"/>
              </a:rPr>
              <a:t>They shall not hurt or destroy in all my holy mountain; for the earth shall be full of the knowledge of the Lord as the waters cover the sea.</a:t>
            </a:r>
          </a:p>
        </p:txBody>
      </p:sp>
    </p:spTree>
    <p:extLst>
      <p:ext uri="{BB962C8B-B14F-4D97-AF65-F5344CB8AC3E}">
        <p14:creationId xmlns:p14="http://schemas.microsoft.com/office/powerpoint/2010/main" val="291591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65DB92-AE7B-0614-04DD-E05C1664CE8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EE2E4FE-EAFA-04D2-9ABB-9E06091033F4}"/>
              </a:ext>
            </a:extLst>
          </p:cNvPr>
          <p:cNvSpPr txBox="1"/>
          <p:nvPr/>
        </p:nvSpPr>
        <p:spPr>
          <a:xfrm>
            <a:off x="668741" y="627797"/>
            <a:ext cx="11095630" cy="5339154"/>
          </a:xfrm>
          <a:prstGeom prst="rect">
            <a:avLst/>
          </a:prstGeom>
          <a:noFill/>
        </p:spPr>
        <p:txBody>
          <a:bodyPr wrap="square">
            <a:spAutoFit/>
          </a:bodyPr>
          <a:lstStyle/>
          <a:p>
            <a:pPr marL="0" marR="0">
              <a:lnSpc>
                <a:spcPct val="115000"/>
              </a:lnSpc>
              <a:spcAft>
                <a:spcPts val="800"/>
              </a:spcAft>
              <a:buNone/>
            </a:pPr>
            <a:r>
              <a:rPr lang="en-GB" sz="6000" b="1" kern="100" baseline="30000" dirty="0">
                <a:effectLst/>
                <a:latin typeface="Calibri" panose="020F0502020204030204" pitchFamily="34" charset="0"/>
                <a:ea typeface="Calibri" panose="020F0502020204030204" pitchFamily="34" charset="0"/>
                <a:cs typeface="Times New Roman" panose="02020603050405020304" pitchFamily="18" charset="0"/>
              </a:rPr>
              <a:t>10 </a:t>
            </a:r>
            <a:r>
              <a:rPr lang="en-GB" sz="6000" kern="100" dirty="0">
                <a:effectLst/>
                <a:latin typeface="Calibri" panose="020F0502020204030204" pitchFamily="34" charset="0"/>
                <a:ea typeface="Calibri" panose="020F0502020204030204" pitchFamily="34" charset="0"/>
                <a:cs typeface="Times New Roman" panose="02020603050405020304" pitchFamily="18" charset="0"/>
              </a:rPr>
              <a:t>In that day the root of Jesse, who shall stand as a signal for the peoples—of him shall the nations inquire, and his resting place shall be glorious.</a:t>
            </a:r>
          </a:p>
        </p:txBody>
      </p:sp>
    </p:spTree>
    <p:extLst>
      <p:ext uri="{BB962C8B-B14F-4D97-AF65-F5344CB8AC3E}">
        <p14:creationId xmlns:p14="http://schemas.microsoft.com/office/powerpoint/2010/main" val="2950841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9DBE3D-31C0-A42B-72EF-DDABA9E5BD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EF7F508-8595-6259-4278-0E3238D082D1}"/>
              </a:ext>
            </a:extLst>
          </p:cNvPr>
          <p:cNvSpPr txBox="1"/>
          <p:nvPr/>
        </p:nvSpPr>
        <p:spPr>
          <a:xfrm>
            <a:off x="442601" y="217814"/>
            <a:ext cx="11306798" cy="707886"/>
          </a:xfrm>
          <a:prstGeom prst="rect">
            <a:avLst/>
          </a:prstGeom>
          <a:noFill/>
        </p:spPr>
        <p:txBody>
          <a:bodyPr wrap="square">
            <a:spAutoFit/>
          </a:bodyPr>
          <a:lstStyle/>
          <a:p>
            <a:pPr algn="ctr"/>
            <a:r>
              <a:rPr lang="en-US" sz="4000" b="1" dirty="0">
                <a:effectLst/>
                <a:latin typeface="Cooper Black" panose="0208090404030B020404" pitchFamily="18" charset="0"/>
                <a:ea typeface="Calibri" panose="020F0502020204030204" pitchFamily="34" charset="0"/>
                <a:cs typeface="Times New Roman" panose="02020603050405020304" pitchFamily="18" charset="0"/>
              </a:rPr>
              <a:t>New Testament:   Matthew </a:t>
            </a:r>
            <a:r>
              <a:rPr lang="en-US" sz="4000" b="1" dirty="0">
                <a:latin typeface="Cooper Black" panose="0208090404030B020404" pitchFamily="18" charset="0"/>
                <a:ea typeface="Calibri" panose="020F0502020204030204" pitchFamily="34" charset="0"/>
                <a:cs typeface="Times New Roman" panose="02020603050405020304" pitchFamily="18" charset="0"/>
              </a:rPr>
              <a:t>3</a:t>
            </a:r>
            <a:r>
              <a:rPr lang="en-US" sz="4000" b="1" dirty="0">
                <a:effectLst/>
                <a:latin typeface="Cooper Black" panose="0208090404030B020404" pitchFamily="18" charset="0"/>
                <a:ea typeface="Calibri" panose="020F0502020204030204" pitchFamily="34" charset="0"/>
                <a:cs typeface="Times New Roman" panose="02020603050405020304" pitchFamily="18" charset="0"/>
              </a:rPr>
              <a:t>: 1-12</a:t>
            </a:r>
            <a:r>
              <a:rPr lang="en-US" sz="4000" b="1" dirty="0">
                <a:latin typeface="Cooper Black" panose="0208090404030B020404" pitchFamily="18" charset="0"/>
                <a:ea typeface="Calibri" panose="020F0502020204030204" pitchFamily="34" charset="0"/>
                <a:cs typeface="Times New Roman" panose="02020603050405020304" pitchFamily="18" charset="0"/>
              </a:rPr>
              <a:t>(ESV)</a:t>
            </a:r>
            <a:endParaRPr lang="en-US" sz="4000" b="1" dirty="0">
              <a:latin typeface="Cooper Black" panose="0208090404030B020404" pitchFamily="18" charset="0"/>
            </a:endParaRPr>
          </a:p>
        </p:txBody>
      </p:sp>
      <p:sp>
        <p:nvSpPr>
          <p:cNvPr id="4" name="TextBox 3">
            <a:extLst>
              <a:ext uri="{FF2B5EF4-FFF2-40B4-BE49-F238E27FC236}">
                <a16:creationId xmlns:a16="http://schemas.microsoft.com/office/drawing/2014/main" id="{DB6CD29D-EABA-CC96-45B6-CE0F1B3F644A}"/>
              </a:ext>
            </a:extLst>
          </p:cNvPr>
          <p:cNvSpPr txBox="1"/>
          <p:nvPr/>
        </p:nvSpPr>
        <p:spPr>
          <a:xfrm>
            <a:off x="3048755" y="-5894367"/>
            <a:ext cx="6097508" cy="2308324"/>
          </a:xfrm>
          <a:prstGeom prst="rect">
            <a:avLst/>
          </a:prstGeom>
          <a:noFill/>
        </p:spPr>
        <p:txBody>
          <a:bodyPr wrap="square">
            <a:spAutoFit/>
          </a:bodyPr>
          <a:lstStyle/>
          <a:p>
            <a:r>
              <a:rPr lang="en-GB" dirty="0"/>
              <a:t>8:26 Then they arrived at the region</a:t>
            </a:r>
          </a:p>
          <a:p>
            <a:r>
              <a:rPr lang="en-GB" dirty="0"/>
              <a:t>of the </a:t>
            </a:r>
            <a:r>
              <a:rPr lang="en-GB" dirty="0" err="1"/>
              <a:t>Gerasenes</a:t>
            </a:r>
            <a:r>
              <a:rPr lang="en-GB" dirty="0"/>
              <a:t>, which is opposite</a:t>
            </a:r>
          </a:p>
          <a:p>
            <a:r>
              <a:rPr lang="en-GB" dirty="0"/>
              <a:t>Galilee.</a:t>
            </a:r>
          </a:p>
          <a:p>
            <a:r>
              <a:rPr lang="en-GB" dirty="0"/>
              <a:t>8:27 As he stepped out on shore, a</a:t>
            </a:r>
          </a:p>
          <a:p>
            <a:r>
              <a:rPr lang="en-GB" dirty="0"/>
              <a:t>man from the city who had demons</a:t>
            </a:r>
          </a:p>
          <a:p>
            <a:r>
              <a:rPr lang="en-GB" dirty="0"/>
              <a:t>met him. For a long time he had not</a:t>
            </a:r>
          </a:p>
          <a:p>
            <a:r>
              <a:rPr lang="en-GB" dirty="0"/>
              <a:t>worn any clothes, and he did not live</a:t>
            </a:r>
          </a:p>
          <a:p>
            <a:r>
              <a:rPr lang="en-GB" dirty="0"/>
              <a:t>in a house but in the tombs.</a:t>
            </a:r>
          </a:p>
        </p:txBody>
      </p:sp>
      <p:sp>
        <p:nvSpPr>
          <p:cNvPr id="5" name="TextBox 4">
            <a:extLst>
              <a:ext uri="{FF2B5EF4-FFF2-40B4-BE49-F238E27FC236}">
                <a16:creationId xmlns:a16="http://schemas.microsoft.com/office/drawing/2014/main" id="{D865AC25-6DB2-B9AF-094E-82F97611D776}"/>
              </a:ext>
            </a:extLst>
          </p:cNvPr>
          <p:cNvSpPr txBox="1"/>
          <p:nvPr/>
        </p:nvSpPr>
        <p:spPr>
          <a:xfrm>
            <a:off x="971266" y="1692322"/>
            <a:ext cx="10249467" cy="3961405"/>
          </a:xfrm>
          <a:prstGeom prst="rect">
            <a:avLst/>
          </a:prstGeom>
          <a:noFill/>
        </p:spPr>
        <p:txBody>
          <a:bodyPr wrap="square">
            <a:spAutoFit/>
          </a:bodyPr>
          <a:lstStyle/>
          <a:p>
            <a:pPr marL="0" marR="0">
              <a:lnSpc>
                <a:spcPct val="115000"/>
              </a:lnSpc>
              <a:spcAft>
                <a:spcPts val="800"/>
              </a:spcAft>
              <a:buNone/>
            </a:pPr>
            <a:r>
              <a:rPr lang="en-GB" sz="5400" b="1" kern="100" dirty="0">
                <a:effectLst/>
                <a:latin typeface="Calibri" panose="020F0502020204030204" pitchFamily="34" charset="0"/>
                <a:ea typeface="Calibri" panose="020F0502020204030204" pitchFamily="34" charset="0"/>
                <a:cs typeface="Times New Roman" panose="02020603050405020304" pitchFamily="18" charset="0"/>
              </a:rPr>
              <a:t>John the Baptist Prepares the Way</a:t>
            </a:r>
            <a:endParaRPr lang="en-GB" sz="5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GB" sz="5400" b="1" kern="100" dirty="0">
                <a:effectLst/>
                <a:latin typeface="Calibri" panose="020F0502020204030204" pitchFamily="34" charset="0"/>
                <a:ea typeface="Calibri" panose="020F0502020204030204" pitchFamily="34" charset="0"/>
                <a:cs typeface="Times New Roman" panose="02020603050405020304" pitchFamily="18" charset="0"/>
              </a:rPr>
              <a:t>3:1  </a:t>
            </a:r>
            <a:r>
              <a:rPr lang="en-GB" sz="5400" kern="100" dirty="0">
                <a:effectLst/>
                <a:latin typeface="Calibri" panose="020F0502020204030204" pitchFamily="34" charset="0"/>
                <a:ea typeface="Calibri" panose="020F0502020204030204" pitchFamily="34" charset="0"/>
                <a:cs typeface="Times New Roman" panose="02020603050405020304" pitchFamily="18" charset="0"/>
              </a:rPr>
              <a:t>In those days John the Baptist came preaching in the wilderness of Judea, </a:t>
            </a:r>
          </a:p>
        </p:txBody>
      </p:sp>
    </p:spTree>
    <p:extLst>
      <p:ext uri="{BB962C8B-B14F-4D97-AF65-F5344CB8AC3E}">
        <p14:creationId xmlns:p14="http://schemas.microsoft.com/office/powerpoint/2010/main" val="764152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DAA058-CDB2-9DA1-A392-7EB7DB078EB8}"/>
              </a:ext>
            </a:extLst>
          </p:cNvPr>
          <p:cNvSpPr txBox="1"/>
          <p:nvPr/>
        </p:nvSpPr>
        <p:spPr>
          <a:xfrm>
            <a:off x="1291988" y="1816966"/>
            <a:ext cx="9608023" cy="2359813"/>
          </a:xfrm>
          <a:prstGeom prst="rect">
            <a:avLst/>
          </a:prstGeom>
          <a:noFill/>
        </p:spPr>
        <p:txBody>
          <a:bodyPr wrap="square">
            <a:spAutoFit/>
          </a:bodyPr>
          <a:lstStyle/>
          <a:p>
            <a:pPr marL="0" marR="0">
              <a:lnSpc>
                <a:spcPct val="115000"/>
              </a:lnSpc>
              <a:spcAft>
                <a:spcPts val="800"/>
              </a:spcAft>
              <a:buNone/>
            </a:pPr>
            <a:r>
              <a:rPr lang="en-GB" sz="6600" b="1" kern="100" baseline="30000" dirty="0">
                <a:effectLst/>
                <a:latin typeface="Calibri" panose="020F0502020204030204" pitchFamily="34" charset="0"/>
                <a:ea typeface="Calibri" panose="020F0502020204030204" pitchFamily="34" charset="0"/>
                <a:cs typeface="Times New Roman" panose="02020603050405020304" pitchFamily="18" charset="0"/>
              </a:rPr>
              <a:t>2 </a:t>
            </a:r>
            <a:r>
              <a:rPr lang="en-GB" sz="6600" kern="100" dirty="0">
                <a:effectLst/>
                <a:latin typeface="Calibri" panose="020F0502020204030204" pitchFamily="34" charset="0"/>
                <a:ea typeface="Calibri" panose="020F0502020204030204" pitchFamily="34" charset="0"/>
                <a:cs typeface="Times New Roman" panose="02020603050405020304" pitchFamily="18" charset="0"/>
              </a:rPr>
              <a:t>“Repent, for the kingdom of heaven is at hand.”</a:t>
            </a:r>
            <a:r>
              <a:rPr lang="en-GB" sz="66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GB" sz="6600" u="sng" kern="100"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tooltip="See footnote a"/>
              </a:rPr>
              <a:t>a</a:t>
            </a:r>
            <a:r>
              <a:rPr lang="en-GB" sz="66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GB" sz="66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5548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B3E8D-09C4-02EF-C41E-E8D87914A960}"/>
              </a:ext>
            </a:extLst>
          </p:cNvPr>
          <p:cNvSpPr txBox="1"/>
          <p:nvPr/>
        </p:nvSpPr>
        <p:spPr>
          <a:xfrm>
            <a:off x="1081648" y="612844"/>
            <a:ext cx="10634419" cy="5632311"/>
          </a:xfrm>
          <a:prstGeom prst="rect">
            <a:avLst/>
          </a:prstGeom>
          <a:noFill/>
        </p:spPr>
        <p:txBody>
          <a:bodyPr wrap="square">
            <a:spAutoFit/>
          </a:bodyPr>
          <a:lstStyle/>
          <a:p>
            <a:r>
              <a:rPr lang="en-US" sz="9600" b="1" dirty="0"/>
              <a:t>People: </a:t>
            </a:r>
            <a:r>
              <a:rPr lang="en-US" sz="8800" b="1" dirty="0"/>
              <a:t>We tell the story together of the day that all the earth awaits.</a:t>
            </a:r>
          </a:p>
        </p:txBody>
      </p:sp>
    </p:spTree>
    <p:extLst>
      <p:ext uri="{BB962C8B-B14F-4D97-AF65-F5344CB8AC3E}">
        <p14:creationId xmlns:p14="http://schemas.microsoft.com/office/powerpoint/2010/main" val="4284190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965A76-84CB-BDD9-97BF-E2BDF4D1038F}"/>
              </a:ext>
            </a:extLst>
          </p:cNvPr>
          <p:cNvSpPr txBox="1"/>
          <p:nvPr/>
        </p:nvSpPr>
        <p:spPr>
          <a:xfrm>
            <a:off x="614149" y="805218"/>
            <a:ext cx="11177515" cy="4901919"/>
          </a:xfrm>
          <a:prstGeom prst="rect">
            <a:avLst/>
          </a:prstGeom>
          <a:noFill/>
        </p:spPr>
        <p:txBody>
          <a:bodyPr wrap="square">
            <a:spAutoFit/>
          </a:bodyPr>
          <a:lstStyle/>
          <a:p>
            <a:pPr marL="0" marR="0">
              <a:lnSpc>
                <a:spcPct val="115000"/>
              </a:lnSpc>
              <a:spcAft>
                <a:spcPts val="800"/>
              </a:spcAft>
              <a:buNone/>
            </a:pPr>
            <a:r>
              <a:rPr lang="en-GB" sz="5500" b="1" kern="100" baseline="30000" dirty="0">
                <a:effectLst/>
                <a:latin typeface="Calibri" panose="020F0502020204030204" pitchFamily="34" charset="0"/>
                <a:ea typeface="Calibri" panose="020F0502020204030204" pitchFamily="34" charset="0"/>
                <a:cs typeface="Times New Roman" panose="02020603050405020304" pitchFamily="18" charset="0"/>
              </a:rPr>
              <a:t>3 </a:t>
            </a:r>
            <a:r>
              <a:rPr lang="en-GB" sz="5500" kern="100" dirty="0">
                <a:effectLst/>
                <a:latin typeface="Calibri" panose="020F0502020204030204" pitchFamily="34" charset="0"/>
                <a:ea typeface="Calibri" panose="020F0502020204030204" pitchFamily="34" charset="0"/>
                <a:cs typeface="Times New Roman" panose="02020603050405020304" pitchFamily="18" charset="0"/>
              </a:rPr>
              <a:t>For this is he who was spoken of by the prophet Isaiah when he said, “The voice of one crying in the wilderness:</a:t>
            </a:r>
            <a:br>
              <a:rPr lang="en-GB" sz="5500" kern="100" dirty="0">
                <a:effectLst/>
                <a:latin typeface="Calibri" panose="020F0502020204030204" pitchFamily="34" charset="0"/>
                <a:ea typeface="Calibri" panose="020F0502020204030204" pitchFamily="34" charset="0"/>
                <a:cs typeface="Times New Roman" panose="02020603050405020304" pitchFamily="18" charset="0"/>
              </a:rPr>
            </a:br>
            <a:r>
              <a:rPr lang="en-GB" sz="5500" kern="100" dirty="0">
                <a:effectLst/>
                <a:latin typeface="Calibri" panose="020F0502020204030204" pitchFamily="34" charset="0"/>
                <a:ea typeface="Calibri" panose="020F0502020204030204" pitchFamily="34" charset="0"/>
                <a:cs typeface="Times New Roman" panose="02020603050405020304" pitchFamily="18" charset="0"/>
              </a:rPr>
              <a:t>‘Prepare</a:t>
            </a:r>
            <a:r>
              <a:rPr lang="en-GB" sz="55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GB" sz="5500" u="sng" kern="100"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tooltip="See footnote b"/>
              </a:rPr>
              <a:t>b</a:t>
            </a:r>
            <a:r>
              <a:rPr lang="en-GB" sz="55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GB" sz="5500" kern="100" dirty="0">
                <a:effectLst/>
                <a:latin typeface="Calibri" panose="020F0502020204030204" pitchFamily="34" charset="0"/>
                <a:ea typeface="Calibri" panose="020F0502020204030204" pitchFamily="34" charset="0"/>
                <a:cs typeface="Times New Roman" panose="02020603050405020304" pitchFamily="18" charset="0"/>
              </a:rPr>
              <a:t> the way of the Lord; make his paths straight.’”</a:t>
            </a:r>
          </a:p>
        </p:txBody>
      </p:sp>
    </p:spTree>
    <p:extLst>
      <p:ext uri="{BB962C8B-B14F-4D97-AF65-F5344CB8AC3E}">
        <p14:creationId xmlns:p14="http://schemas.microsoft.com/office/powerpoint/2010/main" val="3380735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08A633-2E8F-AC43-E1EA-01DCA09067AE}"/>
              </a:ext>
            </a:extLst>
          </p:cNvPr>
          <p:cNvSpPr txBox="1"/>
          <p:nvPr/>
        </p:nvSpPr>
        <p:spPr>
          <a:xfrm>
            <a:off x="739254" y="1290337"/>
            <a:ext cx="10713492" cy="4277325"/>
          </a:xfrm>
          <a:prstGeom prst="rect">
            <a:avLst/>
          </a:prstGeom>
          <a:noFill/>
        </p:spPr>
        <p:txBody>
          <a:bodyPr wrap="square">
            <a:spAutoFit/>
          </a:bodyPr>
          <a:lstStyle/>
          <a:p>
            <a:pPr marL="0" marR="0">
              <a:lnSpc>
                <a:spcPct val="115000"/>
              </a:lnSpc>
              <a:spcAft>
                <a:spcPts val="800"/>
              </a:spcAft>
              <a:buNone/>
            </a:pPr>
            <a:r>
              <a:rPr lang="en-GB" sz="6000" b="1" kern="100" baseline="30000" dirty="0">
                <a:effectLst/>
                <a:latin typeface="Calibri" panose="020F0502020204030204" pitchFamily="34" charset="0"/>
                <a:ea typeface="Calibri" panose="020F0502020204030204" pitchFamily="34" charset="0"/>
                <a:cs typeface="Times New Roman" panose="02020603050405020304" pitchFamily="18" charset="0"/>
              </a:rPr>
              <a:t>4 </a:t>
            </a:r>
            <a:r>
              <a:rPr lang="en-GB" sz="6000" kern="100" dirty="0">
                <a:effectLst/>
                <a:latin typeface="Calibri" panose="020F0502020204030204" pitchFamily="34" charset="0"/>
                <a:ea typeface="Calibri" panose="020F0502020204030204" pitchFamily="34" charset="0"/>
                <a:cs typeface="Times New Roman" panose="02020603050405020304" pitchFamily="18" charset="0"/>
              </a:rPr>
              <a:t>Now John wore a garment of camel's hair and a leather belt around his waist, and his food was locusts and wild honey. </a:t>
            </a:r>
          </a:p>
        </p:txBody>
      </p:sp>
    </p:spTree>
    <p:extLst>
      <p:ext uri="{BB962C8B-B14F-4D97-AF65-F5344CB8AC3E}">
        <p14:creationId xmlns:p14="http://schemas.microsoft.com/office/powerpoint/2010/main" val="1266139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8049EC-157A-9F1A-E68E-20D3FC45ABB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5DA6604-243F-DCAE-8646-4C452154E4AC}"/>
              </a:ext>
            </a:extLst>
          </p:cNvPr>
          <p:cNvSpPr txBox="1"/>
          <p:nvPr/>
        </p:nvSpPr>
        <p:spPr>
          <a:xfrm>
            <a:off x="709682" y="1624084"/>
            <a:ext cx="11013743" cy="3215496"/>
          </a:xfrm>
          <a:prstGeom prst="rect">
            <a:avLst/>
          </a:prstGeom>
          <a:noFill/>
        </p:spPr>
        <p:txBody>
          <a:bodyPr wrap="square">
            <a:spAutoFit/>
          </a:bodyPr>
          <a:lstStyle/>
          <a:p>
            <a:pPr marL="0" marR="0">
              <a:lnSpc>
                <a:spcPct val="115000"/>
              </a:lnSpc>
              <a:spcAft>
                <a:spcPts val="800"/>
              </a:spcAft>
              <a:buNone/>
            </a:pPr>
            <a:r>
              <a:rPr lang="en-GB" sz="6000" b="1" kern="100" baseline="30000" dirty="0">
                <a:effectLst/>
                <a:latin typeface="Calibri" panose="020F0502020204030204" pitchFamily="34" charset="0"/>
                <a:ea typeface="Calibri" panose="020F0502020204030204" pitchFamily="34" charset="0"/>
                <a:cs typeface="Times New Roman" panose="02020603050405020304" pitchFamily="18" charset="0"/>
              </a:rPr>
              <a:t>5 </a:t>
            </a:r>
            <a:r>
              <a:rPr lang="en-GB" sz="6000" kern="100" dirty="0">
                <a:effectLst/>
                <a:latin typeface="Calibri" panose="020F0502020204030204" pitchFamily="34" charset="0"/>
                <a:ea typeface="Calibri" panose="020F0502020204030204" pitchFamily="34" charset="0"/>
                <a:cs typeface="Times New Roman" panose="02020603050405020304" pitchFamily="18" charset="0"/>
              </a:rPr>
              <a:t>Then Jerusalem and all Judea and all the region about the Jordan were going out to him, </a:t>
            </a:r>
          </a:p>
        </p:txBody>
      </p:sp>
    </p:spTree>
    <p:extLst>
      <p:ext uri="{BB962C8B-B14F-4D97-AF65-F5344CB8AC3E}">
        <p14:creationId xmlns:p14="http://schemas.microsoft.com/office/powerpoint/2010/main" val="1491027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4A2928-146C-6FE5-B678-36E611FDB51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7257AE0-6965-8105-4A87-45C5EE1AB480}"/>
              </a:ext>
            </a:extLst>
          </p:cNvPr>
          <p:cNvSpPr txBox="1"/>
          <p:nvPr/>
        </p:nvSpPr>
        <p:spPr>
          <a:xfrm>
            <a:off x="968992" y="1665087"/>
            <a:ext cx="10740787" cy="3527825"/>
          </a:xfrm>
          <a:prstGeom prst="rect">
            <a:avLst/>
          </a:prstGeom>
          <a:noFill/>
        </p:spPr>
        <p:txBody>
          <a:bodyPr wrap="square">
            <a:spAutoFit/>
          </a:bodyPr>
          <a:lstStyle/>
          <a:p>
            <a:pPr marL="0" marR="0">
              <a:lnSpc>
                <a:spcPct val="115000"/>
              </a:lnSpc>
              <a:spcAft>
                <a:spcPts val="800"/>
              </a:spcAft>
              <a:buNone/>
            </a:pPr>
            <a:r>
              <a:rPr lang="en-GB" sz="6600" b="1" kern="100" baseline="30000" dirty="0">
                <a:effectLst/>
                <a:latin typeface="Calibri" panose="020F0502020204030204" pitchFamily="34" charset="0"/>
                <a:ea typeface="Calibri" panose="020F0502020204030204" pitchFamily="34" charset="0"/>
                <a:cs typeface="Times New Roman" panose="02020603050405020304" pitchFamily="18" charset="0"/>
              </a:rPr>
              <a:t>6 </a:t>
            </a:r>
            <a:r>
              <a:rPr lang="en-GB" sz="6600" kern="100" dirty="0">
                <a:effectLst/>
                <a:latin typeface="Calibri" panose="020F0502020204030204" pitchFamily="34" charset="0"/>
                <a:ea typeface="Calibri" panose="020F0502020204030204" pitchFamily="34" charset="0"/>
                <a:cs typeface="Times New Roman" panose="02020603050405020304" pitchFamily="18" charset="0"/>
              </a:rPr>
              <a:t>and they were baptized by him in the river Jordan, confessing their sins.</a:t>
            </a:r>
          </a:p>
        </p:txBody>
      </p:sp>
    </p:spTree>
    <p:extLst>
      <p:ext uri="{BB962C8B-B14F-4D97-AF65-F5344CB8AC3E}">
        <p14:creationId xmlns:p14="http://schemas.microsoft.com/office/powerpoint/2010/main" val="1493713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45587E-4E76-4974-A076-2AA00B6F100E}"/>
              </a:ext>
            </a:extLst>
          </p:cNvPr>
          <p:cNvSpPr txBox="1"/>
          <p:nvPr/>
        </p:nvSpPr>
        <p:spPr>
          <a:xfrm>
            <a:off x="800668" y="750626"/>
            <a:ext cx="10590663" cy="4814460"/>
          </a:xfrm>
          <a:prstGeom prst="rect">
            <a:avLst/>
          </a:prstGeom>
          <a:noFill/>
        </p:spPr>
        <p:txBody>
          <a:bodyPr wrap="square">
            <a:spAutoFit/>
          </a:bodyPr>
          <a:lstStyle/>
          <a:p>
            <a:pPr marL="0" marR="0">
              <a:lnSpc>
                <a:spcPct val="115000"/>
              </a:lnSpc>
              <a:spcAft>
                <a:spcPts val="800"/>
              </a:spcAft>
              <a:buNone/>
            </a:pPr>
            <a:r>
              <a:rPr lang="en-GB" sz="5400" b="1" kern="100" baseline="30000" dirty="0">
                <a:effectLst/>
                <a:latin typeface="Calibri" panose="020F0502020204030204" pitchFamily="34" charset="0"/>
                <a:ea typeface="Calibri" panose="020F0502020204030204" pitchFamily="34" charset="0"/>
                <a:cs typeface="Times New Roman" panose="02020603050405020304" pitchFamily="18" charset="0"/>
              </a:rPr>
              <a:t>7 </a:t>
            </a:r>
            <a:r>
              <a:rPr lang="en-GB" sz="5400" kern="100" dirty="0">
                <a:effectLst/>
                <a:latin typeface="Calibri" panose="020F0502020204030204" pitchFamily="34" charset="0"/>
                <a:ea typeface="Calibri" panose="020F0502020204030204" pitchFamily="34" charset="0"/>
                <a:cs typeface="Times New Roman" panose="02020603050405020304" pitchFamily="18" charset="0"/>
              </a:rPr>
              <a:t>But when he saw many of the Pharisees and Sadducees coming to his baptism, he said to them, “You brood of vipers! Who warned you to flee from the wrath to come? </a:t>
            </a:r>
          </a:p>
        </p:txBody>
      </p:sp>
    </p:spTree>
    <p:extLst>
      <p:ext uri="{BB962C8B-B14F-4D97-AF65-F5344CB8AC3E}">
        <p14:creationId xmlns:p14="http://schemas.microsoft.com/office/powerpoint/2010/main" val="1208451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55FC1A-EC48-E974-EB8C-ACC00F698FF4}"/>
              </a:ext>
            </a:extLst>
          </p:cNvPr>
          <p:cNvSpPr txBox="1"/>
          <p:nvPr/>
        </p:nvSpPr>
        <p:spPr>
          <a:xfrm>
            <a:off x="589128" y="805219"/>
            <a:ext cx="11013744" cy="5452134"/>
          </a:xfrm>
          <a:prstGeom prst="rect">
            <a:avLst/>
          </a:prstGeom>
          <a:noFill/>
        </p:spPr>
        <p:txBody>
          <a:bodyPr wrap="square">
            <a:spAutoFit/>
          </a:bodyPr>
          <a:lstStyle/>
          <a:p>
            <a:pPr marL="0" marR="0">
              <a:lnSpc>
                <a:spcPct val="115000"/>
              </a:lnSpc>
              <a:spcAft>
                <a:spcPts val="800"/>
              </a:spcAft>
              <a:buNone/>
            </a:pPr>
            <a:r>
              <a:rPr lang="en-GB" sz="5000" b="1" kern="100" baseline="30000" dirty="0">
                <a:effectLst/>
                <a:latin typeface="Calibri" panose="020F0502020204030204" pitchFamily="34" charset="0"/>
                <a:ea typeface="Calibri" panose="020F0502020204030204" pitchFamily="34" charset="0"/>
                <a:cs typeface="Times New Roman" panose="02020603050405020304" pitchFamily="18" charset="0"/>
              </a:rPr>
              <a:t>8 </a:t>
            </a:r>
            <a:r>
              <a:rPr lang="en-GB" sz="5000" kern="100" dirty="0">
                <a:effectLst/>
                <a:latin typeface="Calibri" panose="020F0502020204030204" pitchFamily="34" charset="0"/>
                <a:ea typeface="Calibri" panose="020F0502020204030204" pitchFamily="34" charset="0"/>
                <a:cs typeface="Times New Roman" panose="02020603050405020304" pitchFamily="18" charset="0"/>
              </a:rPr>
              <a:t>Bear fruit in keeping with repentance. </a:t>
            </a:r>
          </a:p>
          <a:p>
            <a:pPr marL="0" marR="0">
              <a:lnSpc>
                <a:spcPct val="115000"/>
              </a:lnSpc>
              <a:spcAft>
                <a:spcPts val="800"/>
              </a:spcAft>
              <a:buNone/>
            </a:pPr>
            <a:r>
              <a:rPr lang="en-GB" sz="5000" b="1" kern="100" baseline="30000" dirty="0">
                <a:effectLst/>
                <a:latin typeface="Calibri" panose="020F0502020204030204" pitchFamily="34" charset="0"/>
                <a:ea typeface="Calibri" panose="020F0502020204030204" pitchFamily="34" charset="0"/>
                <a:cs typeface="Times New Roman" panose="02020603050405020304" pitchFamily="18" charset="0"/>
              </a:rPr>
              <a:t>9 </a:t>
            </a:r>
            <a:r>
              <a:rPr lang="en-GB" sz="5000" kern="100" dirty="0">
                <a:effectLst/>
                <a:latin typeface="Calibri" panose="020F0502020204030204" pitchFamily="34" charset="0"/>
                <a:ea typeface="Calibri" panose="020F0502020204030204" pitchFamily="34" charset="0"/>
                <a:cs typeface="Times New Roman" panose="02020603050405020304" pitchFamily="18" charset="0"/>
              </a:rPr>
              <a:t>And do not presume to say to yourselves, ‘We have Abraham as our father,’ for I tell you, God is able from these stones to raise up children for Abraham. </a:t>
            </a:r>
          </a:p>
        </p:txBody>
      </p:sp>
    </p:spTree>
    <p:extLst>
      <p:ext uri="{BB962C8B-B14F-4D97-AF65-F5344CB8AC3E}">
        <p14:creationId xmlns:p14="http://schemas.microsoft.com/office/powerpoint/2010/main" val="1626960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6720EE-E5B5-5048-04FE-FFBB4C7B9E5F}"/>
              </a:ext>
            </a:extLst>
          </p:cNvPr>
          <p:cNvSpPr txBox="1"/>
          <p:nvPr/>
        </p:nvSpPr>
        <p:spPr>
          <a:xfrm>
            <a:off x="736979" y="759423"/>
            <a:ext cx="10986448" cy="5339154"/>
          </a:xfrm>
          <a:prstGeom prst="rect">
            <a:avLst/>
          </a:prstGeom>
          <a:noFill/>
        </p:spPr>
        <p:txBody>
          <a:bodyPr wrap="square">
            <a:spAutoFit/>
          </a:bodyPr>
          <a:lstStyle/>
          <a:p>
            <a:pPr marL="0" marR="0">
              <a:lnSpc>
                <a:spcPct val="115000"/>
              </a:lnSpc>
              <a:spcAft>
                <a:spcPts val="800"/>
              </a:spcAft>
              <a:buNone/>
            </a:pPr>
            <a:r>
              <a:rPr lang="en-GB" sz="6000" b="1" kern="100" baseline="30000" dirty="0">
                <a:effectLst/>
                <a:latin typeface="Calibri" panose="020F0502020204030204" pitchFamily="34" charset="0"/>
                <a:ea typeface="Calibri" panose="020F0502020204030204" pitchFamily="34" charset="0"/>
                <a:cs typeface="Times New Roman" panose="02020603050405020304" pitchFamily="18" charset="0"/>
              </a:rPr>
              <a:t>10 </a:t>
            </a:r>
            <a:r>
              <a:rPr lang="en-GB" sz="6000" kern="100" dirty="0">
                <a:effectLst/>
                <a:latin typeface="Calibri" panose="020F0502020204030204" pitchFamily="34" charset="0"/>
                <a:ea typeface="Calibri" panose="020F0502020204030204" pitchFamily="34" charset="0"/>
                <a:cs typeface="Times New Roman" panose="02020603050405020304" pitchFamily="18" charset="0"/>
              </a:rPr>
              <a:t>Even now the axe is laid to the root of the trees. Every tree therefore that does not bear good fruit is cut down and thrown into the fire.</a:t>
            </a:r>
          </a:p>
        </p:txBody>
      </p:sp>
    </p:spTree>
    <p:extLst>
      <p:ext uri="{BB962C8B-B14F-4D97-AF65-F5344CB8AC3E}">
        <p14:creationId xmlns:p14="http://schemas.microsoft.com/office/powerpoint/2010/main" val="1861857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983E24-500A-337F-8C77-D7347A3F2C84}"/>
              </a:ext>
            </a:extLst>
          </p:cNvPr>
          <p:cNvSpPr txBox="1"/>
          <p:nvPr/>
        </p:nvSpPr>
        <p:spPr>
          <a:xfrm>
            <a:off x="411708" y="228508"/>
            <a:ext cx="11368584" cy="6400983"/>
          </a:xfrm>
          <a:prstGeom prst="rect">
            <a:avLst/>
          </a:prstGeom>
          <a:noFill/>
        </p:spPr>
        <p:txBody>
          <a:bodyPr wrap="square">
            <a:spAutoFit/>
          </a:bodyPr>
          <a:lstStyle/>
          <a:p>
            <a:pPr marL="0" marR="0">
              <a:lnSpc>
                <a:spcPct val="115000"/>
              </a:lnSpc>
              <a:spcAft>
                <a:spcPts val="800"/>
              </a:spcAft>
              <a:buNone/>
            </a:pPr>
            <a:r>
              <a:rPr lang="en-GB" sz="6000" b="1" kern="100" baseline="30000" dirty="0">
                <a:effectLst/>
                <a:latin typeface="Calibri" panose="020F0502020204030204" pitchFamily="34" charset="0"/>
                <a:ea typeface="Calibri" panose="020F0502020204030204" pitchFamily="34" charset="0"/>
                <a:cs typeface="Times New Roman" panose="02020603050405020304" pitchFamily="18" charset="0"/>
              </a:rPr>
              <a:t>11 </a:t>
            </a:r>
            <a:r>
              <a:rPr lang="en-GB" sz="6000" kern="100" dirty="0">
                <a:effectLst/>
                <a:latin typeface="Calibri" panose="020F0502020204030204" pitchFamily="34" charset="0"/>
                <a:ea typeface="Calibri" panose="020F0502020204030204" pitchFamily="34" charset="0"/>
                <a:cs typeface="Times New Roman" panose="02020603050405020304" pitchFamily="18" charset="0"/>
              </a:rPr>
              <a:t>“I baptize you with water for repentance, but he who is coming after me is mightier than I, whose sandals I am not worthy to carry. He will baptize you with the Holy Spirit and fire. </a:t>
            </a:r>
          </a:p>
        </p:txBody>
      </p:sp>
    </p:spTree>
    <p:extLst>
      <p:ext uri="{BB962C8B-B14F-4D97-AF65-F5344CB8AC3E}">
        <p14:creationId xmlns:p14="http://schemas.microsoft.com/office/powerpoint/2010/main" val="2142025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B3B26C-CD43-9832-03B7-206B38A5EBC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52390F-C0B8-93ED-C08E-DD3F527F4AA9}"/>
              </a:ext>
            </a:extLst>
          </p:cNvPr>
          <p:cNvSpPr txBox="1"/>
          <p:nvPr/>
        </p:nvSpPr>
        <p:spPr>
          <a:xfrm>
            <a:off x="432179" y="600501"/>
            <a:ext cx="11327642" cy="5339154"/>
          </a:xfrm>
          <a:prstGeom prst="rect">
            <a:avLst/>
          </a:prstGeom>
          <a:noFill/>
        </p:spPr>
        <p:txBody>
          <a:bodyPr wrap="square">
            <a:spAutoFit/>
          </a:bodyPr>
          <a:lstStyle/>
          <a:p>
            <a:pPr marL="0" marR="0">
              <a:lnSpc>
                <a:spcPct val="115000"/>
              </a:lnSpc>
              <a:spcAft>
                <a:spcPts val="800"/>
              </a:spcAft>
              <a:buNone/>
            </a:pPr>
            <a:r>
              <a:rPr lang="en-GB" sz="6000" b="1" kern="100" baseline="30000" dirty="0">
                <a:effectLst/>
                <a:latin typeface="Calibri" panose="020F0502020204030204" pitchFamily="34" charset="0"/>
                <a:ea typeface="Calibri" panose="020F0502020204030204" pitchFamily="34" charset="0"/>
                <a:cs typeface="Times New Roman" panose="02020603050405020304" pitchFamily="18" charset="0"/>
              </a:rPr>
              <a:t>12 </a:t>
            </a:r>
            <a:r>
              <a:rPr lang="en-GB" sz="6000" kern="100" dirty="0">
                <a:effectLst/>
                <a:latin typeface="Calibri" panose="020F0502020204030204" pitchFamily="34" charset="0"/>
                <a:ea typeface="Calibri" panose="020F0502020204030204" pitchFamily="34" charset="0"/>
                <a:cs typeface="Times New Roman" panose="02020603050405020304" pitchFamily="18" charset="0"/>
              </a:rPr>
              <a:t>His winnowing fork is in his hand, and he will clear his threshing floor and gather his wheat into the barn, but the chaff he will burn with unquenchable fire.”</a:t>
            </a:r>
          </a:p>
        </p:txBody>
      </p:sp>
    </p:spTree>
    <p:extLst>
      <p:ext uri="{BB962C8B-B14F-4D97-AF65-F5344CB8AC3E}">
        <p14:creationId xmlns:p14="http://schemas.microsoft.com/office/powerpoint/2010/main" val="3227111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A854-A5AA-FA3C-7637-211F039965FB}"/>
              </a:ext>
            </a:extLst>
          </p:cNvPr>
          <p:cNvSpPr>
            <a:spLocks noGrp="1"/>
          </p:cNvSpPr>
          <p:nvPr>
            <p:ph type="title"/>
          </p:nvPr>
        </p:nvSpPr>
        <p:spPr>
          <a:xfrm>
            <a:off x="3712191" y="467592"/>
            <a:ext cx="8272095" cy="3770988"/>
          </a:xfrm>
        </p:spPr>
        <p:txBody>
          <a:bodyPr vert="horz" lIns="91440" tIns="45720" rIns="91440" bIns="0" rtlCol="0" anchor="ctr">
            <a:normAutofit fontScale="90000"/>
          </a:bodyPr>
          <a:lstStyle/>
          <a:p>
            <a:pPr algn="ctr"/>
            <a:r>
              <a:rPr lang="en-US" sz="7200" b="1" dirty="0">
                <a:solidFill>
                  <a:schemeClr val="bg1"/>
                </a:solidFill>
                <a:latin typeface="Arial Rounded MT Bold" panose="020F0704030504030204" pitchFamily="34" charset="0"/>
                <a:cs typeface="Calibri Light" panose="020F0302020204030204" pitchFamily="34" charset="0"/>
              </a:rPr>
              <a:t>Selection</a:t>
            </a:r>
            <a:br>
              <a:rPr lang="en-US" sz="7200" b="1" dirty="0">
                <a:solidFill>
                  <a:schemeClr val="bg1"/>
                </a:solidFill>
                <a:latin typeface="Arial Rounded MT Bold" panose="020F0704030504030204" pitchFamily="34" charset="0"/>
                <a:cs typeface="Calibri Light" panose="020F0302020204030204" pitchFamily="34" charset="0"/>
              </a:rPr>
            </a:br>
            <a:br>
              <a:rPr lang="en-US" sz="7200" b="1" dirty="0">
                <a:solidFill>
                  <a:schemeClr val="bg1"/>
                </a:solidFill>
                <a:latin typeface="Arial Rounded MT Bold" panose="020F0704030504030204" pitchFamily="34" charset="0"/>
                <a:cs typeface="Calibri Light" panose="020F0302020204030204" pitchFamily="34" charset="0"/>
              </a:rPr>
            </a:br>
            <a:r>
              <a:rPr lang="en-US" sz="7200" b="1" dirty="0">
                <a:solidFill>
                  <a:schemeClr val="bg1"/>
                </a:solidFill>
                <a:latin typeface="Arial Rounded MT Bold" panose="020F0704030504030204" pitchFamily="34" charset="0"/>
                <a:cs typeface="Calibri Light" panose="020F0302020204030204" pitchFamily="34" charset="0"/>
              </a:rPr>
              <a:t>Wesley’s  Ensemble</a:t>
            </a:r>
            <a:endParaRPr lang="en-US" sz="9600" b="1" dirty="0">
              <a:solidFill>
                <a:schemeClr val="bg1"/>
              </a:solidFill>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40155948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B3E8D-09C4-02EF-C41E-E8D87914A960}"/>
              </a:ext>
            </a:extLst>
          </p:cNvPr>
          <p:cNvSpPr txBox="1"/>
          <p:nvPr/>
        </p:nvSpPr>
        <p:spPr>
          <a:xfrm>
            <a:off x="428132" y="58846"/>
            <a:ext cx="11335735" cy="6740307"/>
          </a:xfrm>
          <a:prstGeom prst="rect">
            <a:avLst/>
          </a:prstGeom>
          <a:noFill/>
        </p:spPr>
        <p:txBody>
          <a:bodyPr wrap="square">
            <a:spAutoFit/>
          </a:bodyPr>
          <a:lstStyle/>
          <a:p>
            <a:r>
              <a:rPr lang="en-US" sz="7200" b="1" dirty="0"/>
              <a:t>Leader: We recall the story of God’s people, how God has called us to live in peace and righteousness in a world full of conflict and twisted morality.</a:t>
            </a:r>
          </a:p>
        </p:txBody>
      </p:sp>
    </p:spTree>
    <p:extLst>
      <p:ext uri="{BB962C8B-B14F-4D97-AF65-F5344CB8AC3E}">
        <p14:creationId xmlns:p14="http://schemas.microsoft.com/office/powerpoint/2010/main" val="2796453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4000" b="-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4D2E2-C055-4FBC-BEFD-35DD5848D8D9}"/>
              </a:ext>
            </a:extLst>
          </p:cNvPr>
          <p:cNvSpPr/>
          <p:nvPr/>
        </p:nvSpPr>
        <p:spPr>
          <a:xfrm>
            <a:off x="1130842" y="1616320"/>
            <a:ext cx="9930316" cy="3816429"/>
          </a:xfrm>
          <a:prstGeom prst="rect">
            <a:avLst/>
          </a:prstGeom>
        </p:spPr>
        <p:txBody>
          <a:bodyPr wrap="square">
            <a:spAutoFit/>
          </a:bodyPr>
          <a:lstStyle/>
          <a:p>
            <a:pPr algn="ctr"/>
            <a:r>
              <a:rPr lang="en-US" sz="6600" b="1" dirty="0">
                <a:solidFill>
                  <a:schemeClr val="bg1"/>
                </a:solidFill>
                <a:latin typeface="Baskerville Old Face" panose="02020602080505020303" pitchFamily="18" charset="0"/>
                <a:cs typeface="Aharoni" panose="02010803020104030203" pitchFamily="2" charset="-79"/>
              </a:rPr>
              <a:t>-The Message by- </a:t>
            </a:r>
          </a:p>
          <a:p>
            <a:pPr algn="ctr"/>
            <a:r>
              <a:rPr lang="en-US" sz="8800" b="1" dirty="0">
                <a:solidFill>
                  <a:schemeClr val="bg1"/>
                </a:solidFill>
                <a:latin typeface="Arial" panose="020B0604020202020204" pitchFamily="34" charset="0"/>
                <a:cs typeface="Arial" panose="020B0604020202020204" pitchFamily="34" charset="0"/>
              </a:rPr>
              <a:t>Rev. Doris Bright,</a:t>
            </a:r>
          </a:p>
          <a:p>
            <a:pPr algn="ctr"/>
            <a:r>
              <a:rPr lang="en-US" sz="8800" b="1" dirty="0">
                <a:solidFill>
                  <a:schemeClr val="bg1"/>
                </a:solidFill>
                <a:latin typeface="Arial" panose="020B0604020202020204" pitchFamily="34" charset="0"/>
                <a:cs typeface="Arial" panose="020B0604020202020204" pitchFamily="34" charset="0"/>
              </a:rPr>
              <a:t>Pastor</a:t>
            </a:r>
          </a:p>
        </p:txBody>
      </p:sp>
    </p:spTree>
    <p:extLst>
      <p:ext uri="{BB962C8B-B14F-4D97-AF65-F5344CB8AC3E}">
        <p14:creationId xmlns:p14="http://schemas.microsoft.com/office/powerpoint/2010/main" val="650115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9E0DB1-E8F5-477D-B5E3-D46CA2325BD6}"/>
              </a:ext>
            </a:extLst>
          </p:cNvPr>
          <p:cNvSpPr/>
          <p:nvPr/>
        </p:nvSpPr>
        <p:spPr>
          <a:xfrm>
            <a:off x="645459" y="2028616"/>
            <a:ext cx="10901082" cy="3631763"/>
          </a:xfrm>
          <a:prstGeom prst="rect">
            <a:avLst/>
          </a:prstGeom>
        </p:spPr>
        <p:txBody>
          <a:bodyPr wrap="square">
            <a:spAutoFit/>
          </a:bodyPr>
          <a:lstStyle/>
          <a:p>
            <a:pPr algn="ctr"/>
            <a:r>
              <a:rPr lang="en-US" sz="115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Invitational /</a:t>
            </a:r>
          </a:p>
          <a:p>
            <a:pPr algn="ctr"/>
            <a:r>
              <a:rPr lang="en-US" sz="115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Altar Call</a:t>
            </a:r>
            <a:endParaRPr lang="en-US" sz="9600" dirty="0">
              <a:solidFill>
                <a:schemeClr val="bg1"/>
              </a:solidFill>
              <a:effectLst/>
              <a:latin typeface="Arial Rounded MT Bold" panose="020F0704030504030204" pitchFamily="34" charset="0"/>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2937689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2E5292-244C-4034-9C20-8279EDA96F9A}"/>
              </a:ext>
            </a:extLst>
          </p:cNvPr>
          <p:cNvPicPr>
            <a:picLocks noChangeAspect="1"/>
          </p:cNvPicPr>
          <p:nvPr/>
        </p:nvPicPr>
        <p:blipFill>
          <a:blip r:embed="rId2"/>
          <a:stretch>
            <a:fillRect/>
          </a:stretch>
        </p:blipFill>
        <p:spPr>
          <a:xfrm>
            <a:off x="935632" y="17928"/>
            <a:ext cx="10176691" cy="6840071"/>
          </a:xfrm>
          <a:prstGeom prst="rect">
            <a:avLst/>
          </a:prstGeom>
          <a:ln>
            <a:noFill/>
          </a:ln>
          <a:effectLst>
            <a:softEdge rad="112500"/>
          </a:effectLst>
        </p:spPr>
      </p:pic>
    </p:spTree>
    <p:extLst>
      <p:ext uri="{BB962C8B-B14F-4D97-AF65-F5344CB8AC3E}">
        <p14:creationId xmlns:p14="http://schemas.microsoft.com/office/powerpoint/2010/main" val="6170967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328954-538B-4694-B703-DF0700DFF20E}"/>
              </a:ext>
            </a:extLst>
          </p:cNvPr>
          <p:cNvSpPr txBox="1"/>
          <p:nvPr/>
        </p:nvSpPr>
        <p:spPr>
          <a:xfrm>
            <a:off x="308409" y="98932"/>
            <a:ext cx="11558009" cy="66171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INVITATION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Christ our Lord invites to his table all who love him, who earnestly repent of their sin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seek to live in peace with one another. </a:t>
            </a:r>
          </a:p>
        </p:txBody>
      </p:sp>
    </p:spTree>
    <p:extLst>
      <p:ext uri="{BB962C8B-B14F-4D97-AF65-F5344CB8AC3E}">
        <p14:creationId xmlns:p14="http://schemas.microsoft.com/office/powerpoint/2010/main" val="4156379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957A56-33C5-3943-A44F-A104A2934CFC}"/>
              </a:ext>
            </a:extLst>
          </p:cNvPr>
          <p:cNvSpPr txBox="1"/>
          <p:nvPr/>
        </p:nvSpPr>
        <p:spPr>
          <a:xfrm>
            <a:off x="848590" y="1402773"/>
            <a:ext cx="10494819"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Therefore, let us confess our sin before God and one another.</a:t>
            </a:r>
          </a:p>
        </p:txBody>
      </p:sp>
    </p:spTree>
    <p:extLst>
      <p:ext uri="{BB962C8B-B14F-4D97-AF65-F5344CB8AC3E}">
        <p14:creationId xmlns:p14="http://schemas.microsoft.com/office/powerpoint/2010/main" val="4058053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2AAA02-EA75-41D7-A468-953585E6B29B}"/>
              </a:ext>
            </a:extLst>
          </p:cNvPr>
          <p:cNvSpPr txBox="1"/>
          <p:nvPr/>
        </p:nvSpPr>
        <p:spPr>
          <a:xfrm>
            <a:off x="497724" y="474345"/>
            <a:ext cx="10825951"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i="0" u="none" strike="noStrike" kern="1200" cap="none" spc="0" normalizeH="0" baseline="0" noProof="0" dirty="0">
                <a:ln>
                  <a:noFill/>
                </a:ln>
                <a:solidFill>
                  <a:prstClr val="black"/>
                </a:solidFill>
                <a:effectLst/>
                <a:uLnTx/>
                <a:uFillTx/>
                <a:latin typeface="Calibri" panose="020F0502020204030204"/>
                <a:ea typeface="+mn-ea"/>
                <a:cs typeface="+mn-cs"/>
              </a:rPr>
              <a:t>CONFESSION AND PARDON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Merciful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confess that we have not loved you with our whole heart.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failed to be an obedient church.</a:t>
            </a:r>
          </a:p>
        </p:txBody>
      </p:sp>
    </p:spTree>
    <p:extLst>
      <p:ext uri="{BB962C8B-B14F-4D97-AF65-F5344CB8AC3E}">
        <p14:creationId xmlns:p14="http://schemas.microsoft.com/office/powerpoint/2010/main" val="2682166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867D2C-9FED-7633-330B-D40AEC7186D7}"/>
              </a:ext>
            </a:extLst>
          </p:cNvPr>
          <p:cNvSpPr txBox="1"/>
          <p:nvPr/>
        </p:nvSpPr>
        <p:spPr>
          <a:xfrm>
            <a:off x="350874" y="405164"/>
            <a:ext cx="11663917" cy="563231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not done your will,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broken your law,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rebelled against your love,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not loved our neighbors,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and we have not heard the cry of the needy.</a:t>
            </a:r>
          </a:p>
        </p:txBody>
      </p:sp>
    </p:spTree>
    <p:extLst>
      <p:ext uri="{BB962C8B-B14F-4D97-AF65-F5344CB8AC3E}">
        <p14:creationId xmlns:p14="http://schemas.microsoft.com/office/powerpoint/2010/main" val="2841245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227579-A888-4B71-A237-022037613BFC}"/>
              </a:ext>
            </a:extLst>
          </p:cNvPr>
          <p:cNvSpPr txBox="1"/>
          <p:nvPr/>
        </p:nvSpPr>
        <p:spPr>
          <a:xfrm>
            <a:off x="471405" y="797510"/>
            <a:ext cx="11249189"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Forgive us, we pray.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Free us for joyful obedience,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through Jesus Christ our Lord. Amen.</a:t>
            </a:r>
          </a:p>
        </p:txBody>
      </p:sp>
    </p:spTree>
    <p:extLst>
      <p:ext uri="{BB962C8B-B14F-4D97-AF65-F5344CB8AC3E}">
        <p14:creationId xmlns:p14="http://schemas.microsoft.com/office/powerpoint/2010/main" val="765374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990533-317E-4B59-88AC-E1928DAF3A29}"/>
              </a:ext>
            </a:extLst>
          </p:cNvPr>
          <p:cNvSpPr txBox="1"/>
          <p:nvPr/>
        </p:nvSpPr>
        <p:spPr>
          <a:xfrm>
            <a:off x="616689" y="474345"/>
            <a:ext cx="10738883"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i="1" u="none" strike="noStrike" kern="1200" cap="none" spc="0" normalizeH="0" baseline="0" noProof="0" dirty="0">
                <a:ln>
                  <a:noFill/>
                </a:ln>
                <a:solidFill>
                  <a:srgbClr val="FF0000"/>
                </a:solidFill>
                <a:effectLst/>
                <a:uLnTx/>
                <a:uFillTx/>
                <a:latin typeface="Calibri" panose="020F0502020204030204"/>
                <a:ea typeface="+mn-ea"/>
                <a:cs typeface="+mn-cs"/>
              </a:rPr>
              <a:t>Leader to people: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Here the good news: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Christ died for us while we were yet sinners; that proves God’s love toward 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In the name of Jesus Christ, you are forgiven!</a:t>
            </a:r>
          </a:p>
        </p:txBody>
      </p:sp>
    </p:spTree>
    <p:extLst>
      <p:ext uri="{BB962C8B-B14F-4D97-AF65-F5344CB8AC3E}">
        <p14:creationId xmlns:p14="http://schemas.microsoft.com/office/powerpoint/2010/main" val="26580541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BA3C21-9F60-4773-BF0A-1F1E2482B118}"/>
              </a:ext>
            </a:extLst>
          </p:cNvPr>
          <p:cNvSpPr txBox="1"/>
          <p:nvPr/>
        </p:nvSpPr>
        <p:spPr>
          <a:xfrm>
            <a:off x="636846" y="1315440"/>
            <a:ext cx="10377576"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i="1" u="none" strike="noStrike" kern="1200" cap="none" spc="0" normalizeH="0" baseline="0" noProof="0" dirty="0">
                <a:ln>
                  <a:noFill/>
                </a:ln>
                <a:solidFill>
                  <a:srgbClr val="FF0000"/>
                </a:solidFill>
                <a:effectLst/>
                <a:uLnTx/>
                <a:uFillTx/>
                <a:latin typeface="Calibri" panose="020F0502020204030204"/>
                <a:ea typeface="+mn-ea"/>
                <a:cs typeface="+mn-cs"/>
              </a:rPr>
              <a:t>People to leader: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t>In the name of Jesus Christ, you are forgiven!</a:t>
            </a:r>
          </a:p>
        </p:txBody>
      </p:sp>
    </p:spTree>
    <p:extLst>
      <p:ext uri="{BB962C8B-B14F-4D97-AF65-F5344CB8AC3E}">
        <p14:creationId xmlns:p14="http://schemas.microsoft.com/office/powerpoint/2010/main" val="265004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a:extLst>
            <a:ext uri="{FF2B5EF4-FFF2-40B4-BE49-F238E27FC236}">
              <a16:creationId xmlns:a16="http://schemas.microsoft.com/office/drawing/2014/main" id="{618E9C60-05E6-54C8-5A8C-A17E553670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67D23B-F20D-6740-35FE-EF95A40B9466}"/>
              </a:ext>
            </a:extLst>
          </p:cNvPr>
          <p:cNvSpPr txBox="1"/>
          <p:nvPr/>
        </p:nvSpPr>
        <p:spPr>
          <a:xfrm>
            <a:off x="884708" y="612844"/>
            <a:ext cx="10634419" cy="5632311"/>
          </a:xfrm>
          <a:prstGeom prst="rect">
            <a:avLst/>
          </a:prstGeom>
          <a:noFill/>
        </p:spPr>
        <p:txBody>
          <a:bodyPr wrap="square">
            <a:spAutoFit/>
          </a:bodyPr>
          <a:lstStyle/>
          <a:p>
            <a:r>
              <a:rPr lang="en-US" sz="9600" b="1" dirty="0"/>
              <a:t>People: </a:t>
            </a:r>
            <a:r>
              <a:rPr lang="en-US" sz="8800" b="1" dirty="0"/>
              <a:t>We tell the story together o the day that all the earth awaits.</a:t>
            </a:r>
          </a:p>
        </p:txBody>
      </p:sp>
    </p:spTree>
    <p:extLst>
      <p:ext uri="{BB962C8B-B14F-4D97-AF65-F5344CB8AC3E}">
        <p14:creationId xmlns:p14="http://schemas.microsoft.com/office/powerpoint/2010/main" val="927044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B6BA6-9276-4E49-849C-699C6F17230F}"/>
              </a:ext>
            </a:extLst>
          </p:cNvPr>
          <p:cNvSpPr txBox="1"/>
          <p:nvPr/>
        </p:nvSpPr>
        <p:spPr>
          <a:xfrm>
            <a:off x="605575" y="1490008"/>
            <a:ext cx="10377576"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libri" panose="020F0502020204030204"/>
                <a:ea typeface="+mn-ea"/>
                <a:cs typeface="+mn-cs"/>
              </a:rPr>
              <a:t>Leader to people: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t>Glory to God. Amen</a:t>
            </a:r>
          </a:p>
        </p:txBody>
      </p:sp>
    </p:spTree>
    <p:extLst>
      <p:ext uri="{BB962C8B-B14F-4D97-AF65-F5344CB8AC3E}">
        <p14:creationId xmlns:p14="http://schemas.microsoft.com/office/powerpoint/2010/main" val="36332034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0D1EFE-1A22-45CD-9ADF-76F0BC845FC7}"/>
              </a:ext>
            </a:extLst>
          </p:cNvPr>
          <p:cNvSpPr txBox="1"/>
          <p:nvPr/>
        </p:nvSpPr>
        <p:spPr>
          <a:xfrm>
            <a:off x="714724" y="604993"/>
            <a:ext cx="10377576"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TAKING THE BREAD AND CUP</a:t>
            </a:r>
          </a:p>
        </p:txBody>
      </p:sp>
      <p:sp>
        <p:nvSpPr>
          <p:cNvPr id="5" name="TextBox 4">
            <a:extLst>
              <a:ext uri="{FF2B5EF4-FFF2-40B4-BE49-F238E27FC236}">
                <a16:creationId xmlns:a16="http://schemas.microsoft.com/office/drawing/2014/main" id="{4392F5E5-FD5D-4943-B3AA-4348888CFAFA}"/>
              </a:ext>
            </a:extLst>
          </p:cNvPr>
          <p:cNvSpPr txBox="1"/>
          <p:nvPr/>
        </p:nvSpPr>
        <p:spPr>
          <a:xfrm>
            <a:off x="523337" y="1776581"/>
            <a:ext cx="10958617"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THE GREAT THANKSGIVING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The Lord be with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also</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with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Lift up your hearts.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We lift them up to the Lord.</a:t>
            </a:r>
          </a:p>
        </p:txBody>
      </p:sp>
    </p:spTree>
    <p:extLst>
      <p:ext uri="{BB962C8B-B14F-4D97-AF65-F5344CB8AC3E}">
        <p14:creationId xmlns:p14="http://schemas.microsoft.com/office/powerpoint/2010/main" val="18947497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3BF810-2DA3-4CC1-A8D7-D8779384CCE2}"/>
              </a:ext>
            </a:extLst>
          </p:cNvPr>
          <p:cNvSpPr txBox="1"/>
          <p:nvPr/>
        </p:nvSpPr>
        <p:spPr>
          <a:xfrm>
            <a:off x="765464" y="731609"/>
            <a:ext cx="10661072" cy="51398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Let us give thanks to the Lord our God.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It is right to give our thanks and praise.</a:t>
            </a:r>
          </a:p>
        </p:txBody>
      </p:sp>
    </p:spTree>
    <p:extLst>
      <p:ext uri="{BB962C8B-B14F-4D97-AF65-F5344CB8AC3E}">
        <p14:creationId xmlns:p14="http://schemas.microsoft.com/office/powerpoint/2010/main" val="6580122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7EFF8B-84CE-4919-B938-B8717E4EC774}"/>
              </a:ext>
            </a:extLst>
          </p:cNvPr>
          <p:cNvSpPr txBox="1"/>
          <p:nvPr/>
        </p:nvSpPr>
        <p:spPr>
          <a:xfrm>
            <a:off x="931584" y="669263"/>
            <a:ext cx="10810143"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It is right, and a good and joyful thing, always and everywhere to give thanks to you, Father Almighty, creator of heaven and earth.*</a:t>
            </a:r>
            <a:endPar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0469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0BFA58-2EC8-4CBF-A201-E0810B328335}"/>
              </a:ext>
            </a:extLst>
          </p:cNvPr>
          <p:cNvSpPr txBox="1"/>
          <p:nvPr/>
        </p:nvSpPr>
        <p:spPr>
          <a:xfrm>
            <a:off x="845799" y="843677"/>
            <a:ext cx="10833582"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so,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with your people on earth and all the company of heaven we praise your name and join their unending hymn:</a:t>
            </a:r>
          </a:p>
        </p:txBody>
      </p:sp>
    </p:spTree>
    <p:extLst>
      <p:ext uri="{BB962C8B-B14F-4D97-AF65-F5344CB8AC3E}">
        <p14:creationId xmlns:p14="http://schemas.microsoft.com/office/powerpoint/2010/main" val="16559399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D1F926-A0A2-48F8-9F69-090F2C200F92}"/>
              </a:ext>
            </a:extLst>
          </p:cNvPr>
          <p:cNvSpPr txBox="1"/>
          <p:nvPr/>
        </p:nvSpPr>
        <p:spPr>
          <a:xfrm>
            <a:off x="593616" y="506291"/>
            <a:ext cx="11304216"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Holy, holy, holy Lord, God of power and might, heaven and earth are full of your glory. Hosanna in the highest.  Blessed is he who comes in the name of the Lord. Hosanna in the highest.</a:t>
            </a:r>
          </a:p>
        </p:txBody>
      </p:sp>
    </p:spTree>
    <p:extLst>
      <p:ext uri="{BB962C8B-B14F-4D97-AF65-F5344CB8AC3E}">
        <p14:creationId xmlns:p14="http://schemas.microsoft.com/office/powerpoint/2010/main" val="2522561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A96F3D-4E48-48D0-82D8-9CF77622D224}"/>
              </a:ext>
            </a:extLst>
          </p:cNvPr>
          <p:cNvSpPr txBox="1"/>
          <p:nvPr/>
        </p:nvSpPr>
        <p:spPr>
          <a:xfrm>
            <a:off x="1139644" y="918645"/>
            <a:ext cx="10654037"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Holy are you, and blessed is your Son Jesus Christ.* By the baptism of his suffering, death, and resurrection you give birth to your church, </a:t>
            </a:r>
          </a:p>
        </p:txBody>
      </p:sp>
    </p:spTree>
    <p:extLst>
      <p:ext uri="{BB962C8B-B14F-4D97-AF65-F5344CB8AC3E}">
        <p14:creationId xmlns:p14="http://schemas.microsoft.com/office/powerpoint/2010/main" val="19294473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21972A-8044-456E-8B4B-880751B53025}"/>
              </a:ext>
            </a:extLst>
          </p:cNvPr>
          <p:cNvSpPr txBox="1"/>
          <p:nvPr/>
        </p:nvSpPr>
        <p:spPr>
          <a:xfrm>
            <a:off x="739486" y="978759"/>
            <a:ext cx="10713027"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delivered us from slavery to sin and death, and made with us a new covenant by water and the Spirit.*</a:t>
            </a:r>
          </a:p>
        </p:txBody>
      </p:sp>
    </p:spTree>
    <p:extLst>
      <p:ext uri="{BB962C8B-B14F-4D97-AF65-F5344CB8AC3E}">
        <p14:creationId xmlns:p14="http://schemas.microsoft.com/office/powerpoint/2010/main" val="30583085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D16699-C764-4EF2-BD79-6A9E84D9F7E4}"/>
              </a:ext>
            </a:extLst>
          </p:cNvPr>
          <p:cNvSpPr txBox="1"/>
          <p:nvPr/>
        </p:nvSpPr>
        <p:spPr>
          <a:xfrm>
            <a:off x="754768" y="843677"/>
            <a:ext cx="10682464"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On the night in which he gave himself up for us he took bread, gave thanks to you, broke the bread, gave it to his disciples, and said:</a:t>
            </a:r>
          </a:p>
        </p:txBody>
      </p:sp>
    </p:spTree>
    <p:extLst>
      <p:ext uri="{BB962C8B-B14F-4D97-AF65-F5344CB8AC3E}">
        <p14:creationId xmlns:p14="http://schemas.microsoft.com/office/powerpoint/2010/main" val="4265417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E9DAAE9-AAC8-8C20-CD4E-29A984D8DF62}"/>
              </a:ext>
            </a:extLst>
          </p:cNvPr>
          <p:cNvSpPr txBox="1"/>
          <p:nvPr/>
        </p:nvSpPr>
        <p:spPr>
          <a:xfrm>
            <a:off x="1226128" y="1126729"/>
            <a:ext cx="10214264" cy="415498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“Take, eat; this is my body which is given for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Do this in remembrance of me.”</a:t>
            </a:r>
          </a:p>
        </p:txBody>
      </p:sp>
    </p:spTree>
    <p:extLst>
      <p:ext uri="{BB962C8B-B14F-4D97-AF65-F5344CB8AC3E}">
        <p14:creationId xmlns:p14="http://schemas.microsoft.com/office/powerpoint/2010/main" val="275220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a:extLst>
            <a:ext uri="{FF2B5EF4-FFF2-40B4-BE49-F238E27FC236}">
              <a16:creationId xmlns:a16="http://schemas.microsoft.com/office/drawing/2014/main" id="{34826573-272F-F076-E6D1-78AA844306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2B038E3-928A-079C-3734-A969C63688B8}"/>
              </a:ext>
            </a:extLst>
          </p:cNvPr>
          <p:cNvSpPr txBox="1"/>
          <p:nvPr/>
        </p:nvSpPr>
        <p:spPr>
          <a:xfrm>
            <a:off x="428032" y="349705"/>
            <a:ext cx="11335935" cy="5632311"/>
          </a:xfrm>
          <a:prstGeom prst="rect">
            <a:avLst/>
          </a:prstGeom>
          <a:noFill/>
        </p:spPr>
        <p:txBody>
          <a:bodyPr wrap="square">
            <a:spAutoFit/>
          </a:bodyPr>
          <a:lstStyle/>
          <a:p>
            <a:r>
              <a:rPr lang="en-US" sz="7200" b="1" dirty="0"/>
              <a:t>Leader: We recount the story of our journey with God, the moments of God’s provision, God’s prodding, and God’s prophetic guidance.</a:t>
            </a:r>
          </a:p>
        </p:txBody>
      </p:sp>
    </p:spTree>
    <p:extLst>
      <p:ext uri="{BB962C8B-B14F-4D97-AF65-F5344CB8AC3E}">
        <p14:creationId xmlns:p14="http://schemas.microsoft.com/office/powerpoint/2010/main" val="398889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D03583-1471-4CE3-95C7-5633284EEAA2}"/>
              </a:ext>
            </a:extLst>
          </p:cNvPr>
          <p:cNvSpPr txBox="1"/>
          <p:nvPr/>
        </p:nvSpPr>
        <p:spPr>
          <a:xfrm>
            <a:off x="884345" y="1242202"/>
            <a:ext cx="10423309"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When the supper was over, he took the cup, gave thanks to you, gave it to his disciples, and said:</a:t>
            </a:r>
          </a:p>
        </p:txBody>
      </p:sp>
    </p:spTree>
    <p:extLst>
      <p:ext uri="{BB962C8B-B14F-4D97-AF65-F5344CB8AC3E}">
        <p14:creationId xmlns:p14="http://schemas.microsoft.com/office/powerpoint/2010/main" val="22168140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34B0C-7F87-8543-D091-858406E46D30}"/>
              </a:ext>
            </a:extLst>
          </p:cNvPr>
          <p:cNvSpPr txBox="1"/>
          <p:nvPr/>
        </p:nvSpPr>
        <p:spPr>
          <a:xfrm>
            <a:off x="1167809" y="744280"/>
            <a:ext cx="10060172" cy="517064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“Drink from this, all of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this is my blood of the new covenant, poured out for you and for many for the forgiveness of sins.</a:t>
            </a:r>
          </a:p>
        </p:txBody>
      </p:sp>
    </p:spTree>
    <p:extLst>
      <p:ext uri="{BB962C8B-B14F-4D97-AF65-F5344CB8AC3E}">
        <p14:creationId xmlns:p14="http://schemas.microsoft.com/office/powerpoint/2010/main" val="8969705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017A40-BA0E-678A-0BAE-06D7CA1B913A}"/>
              </a:ext>
            </a:extLst>
          </p:cNvPr>
          <p:cNvSpPr txBox="1"/>
          <p:nvPr/>
        </p:nvSpPr>
        <p:spPr>
          <a:xfrm>
            <a:off x="843516" y="1255771"/>
            <a:ext cx="10504967"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Do this, as often as your drink it, in remembrance of me.”</a:t>
            </a:r>
          </a:p>
        </p:txBody>
      </p:sp>
    </p:spTree>
    <p:extLst>
      <p:ext uri="{BB962C8B-B14F-4D97-AF65-F5344CB8AC3E}">
        <p14:creationId xmlns:p14="http://schemas.microsoft.com/office/powerpoint/2010/main" val="29476512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7DEF0D-91CC-498E-A63D-72983CE9A1DA}"/>
              </a:ext>
            </a:extLst>
          </p:cNvPr>
          <p:cNvSpPr txBox="1"/>
          <p:nvPr/>
        </p:nvSpPr>
        <p:spPr>
          <a:xfrm>
            <a:off x="432954" y="467372"/>
            <a:ext cx="11326091" cy="61863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so,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In remembrance of these your mighty acts in Jesus Christ, we offer ourselves in praise and thanksgiving as a holy and living sacrifice, </a:t>
            </a:r>
          </a:p>
        </p:txBody>
      </p:sp>
    </p:spTree>
    <p:extLst>
      <p:ext uri="{BB962C8B-B14F-4D97-AF65-F5344CB8AC3E}">
        <p14:creationId xmlns:p14="http://schemas.microsoft.com/office/powerpoint/2010/main" val="13014312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D81FC8-4056-E64D-A74D-4CB277D9EBAD}"/>
              </a:ext>
            </a:extLst>
          </p:cNvPr>
          <p:cNvSpPr txBox="1"/>
          <p:nvPr/>
        </p:nvSpPr>
        <p:spPr>
          <a:xfrm>
            <a:off x="1073888" y="839972"/>
            <a:ext cx="10653823" cy="4524315"/>
          </a:xfrm>
          <a:prstGeom prst="rect">
            <a:avLst/>
          </a:prstGeom>
          <a:noFill/>
        </p:spPr>
        <p:txBody>
          <a:bodyPr wrap="square">
            <a:spAutoFit/>
          </a:bodyPr>
          <a:lstStyle/>
          <a:p>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 union with Christ’s offering for us, as we proclaim the mystery of faith.</a:t>
            </a:r>
            <a:endParaRPr lang="en-US" sz="7200" dirty="0"/>
          </a:p>
        </p:txBody>
      </p:sp>
    </p:spTree>
    <p:extLst>
      <p:ext uri="{BB962C8B-B14F-4D97-AF65-F5344CB8AC3E}">
        <p14:creationId xmlns:p14="http://schemas.microsoft.com/office/powerpoint/2010/main" val="15206167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032F41-6F48-422E-A95A-290C8FC4C0AD}"/>
              </a:ext>
            </a:extLst>
          </p:cNvPr>
          <p:cNvSpPr txBox="1"/>
          <p:nvPr/>
        </p:nvSpPr>
        <p:spPr>
          <a:xfrm>
            <a:off x="810883" y="1915064"/>
            <a:ext cx="10927461"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Christ has died; Christ is risen; Christ will come again.</a:t>
            </a:r>
          </a:p>
        </p:txBody>
      </p:sp>
    </p:spTree>
    <p:extLst>
      <p:ext uri="{BB962C8B-B14F-4D97-AF65-F5344CB8AC3E}">
        <p14:creationId xmlns:p14="http://schemas.microsoft.com/office/powerpoint/2010/main" val="1191258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8E2F0C-64F9-4FBF-8CF9-A2F05D25EB3C}"/>
              </a:ext>
            </a:extLst>
          </p:cNvPr>
          <p:cNvSpPr txBox="1"/>
          <p:nvPr/>
        </p:nvSpPr>
        <p:spPr>
          <a:xfrm>
            <a:off x="457200" y="836762"/>
            <a:ext cx="11323674"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Pour out your Holy Spirit on us gathered here, and on these gifts of bread and wine. </a:t>
            </a:r>
          </a:p>
        </p:txBody>
      </p:sp>
    </p:spTree>
    <p:extLst>
      <p:ext uri="{BB962C8B-B14F-4D97-AF65-F5344CB8AC3E}">
        <p14:creationId xmlns:p14="http://schemas.microsoft.com/office/powerpoint/2010/main" val="6069726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B7ED80-43AC-6210-C3CA-3579E3C2F201}"/>
              </a:ext>
            </a:extLst>
          </p:cNvPr>
          <p:cNvSpPr txBox="1"/>
          <p:nvPr/>
        </p:nvSpPr>
        <p:spPr>
          <a:xfrm>
            <a:off x="988827" y="925033"/>
            <a:ext cx="9813851" cy="4708981"/>
          </a:xfrm>
          <a:prstGeom prst="rect">
            <a:avLst/>
          </a:prstGeom>
          <a:noFill/>
        </p:spPr>
        <p:txBody>
          <a:bodyPr wrap="square">
            <a:spAutoFit/>
          </a:bodyPr>
          <a:lstStyle/>
          <a:p>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Make them be for us the body and blood of Christ, that we may be for the world the body of Christ, redeemed by his blood.”*</a:t>
            </a:r>
            <a:endParaRPr lang="en-US" sz="6000" dirty="0"/>
          </a:p>
        </p:txBody>
      </p:sp>
    </p:spTree>
    <p:extLst>
      <p:ext uri="{BB962C8B-B14F-4D97-AF65-F5344CB8AC3E}">
        <p14:creationId xmlns:p14="http://schemas.microsoft.com/office/powerpoint/2010/main" val="407614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22F06F-5C5A-4BFA-8D26-B4B6B24C8DAE}"/>
              </a:ext>
            </a:extLst>
          </p:cNvPr>
          <p:cNvSpPr txBox="1"/>
          <p:nvPr/>
        </p:nvSpPr>
        <p:spPr>
          <a:xfrm>
            <a:off x="757721" y="612844"/>
            <a:ext cx="10874297"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By your Spirit make us one with Christ, one with each other, and one in ministry to all the world, until Christ comes in final victory, and we feast at his heavenly banquet.</a:t>
            </a:r>
          </a:p>
        </p:txBody>
      </p:sp>
    </p:spTree>
    <p:extLst>
      <p:ext uri="{BB962C8B-B14F-4D97-AF65-F5344CB8AC3E}">
        <p14:creationId xmlns:p14="http://schemas.microsoft.com/office/powerpoint/2010/main" val="28835971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876E9C-4AEA-4ABC-818C-E77DD795B872}"/>
              </a:ext>
            </a:extLst>
          </p:cNvPr>
          <p:cNvSpPr txBox="1"/>
          <p:nvPr/>
        </p:nvSpPr>
        <p:spPr>
          <a:xfrm>
            <a:off x="799381" y="953921"/>
            <a:ext cx="10593238"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Through your Son Jesus Christ, with the Holy Spirit in your holy church, all honor and glory is yours, almighty Father, now and for ever.  </a:t>
            </a:r>
            <a:r>
              <a:rPr lang="en-US" sz="6000" b="1" dirty="0">
                <a:solidFill>
                  <a:prstClr val="black"/>
                </a:solidFill>
                <a:latin typeface="Calibri" panose="020F0502020204030204"/>
              </a:rPr>
              <a:t>AMEN</a:t>
            </a: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916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a:extLst>
            <a:ext uri="{FF2B5EF4-FFF2-40B4-BE49-F238E27FC236}">
              <a16:creationId xmlns:a16="http://schemas.microsoft.com/office/drawing/2014/main" id="{30B1FF4D-C170-105C-3081-A0D71EB229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BF61E3F-01BB-9F48-006B-78AB8BE7A846}"/>
              </a:ext>
            </a:extLst>
          </p:cNvPr>
          <p:cNvSpPr txBox="1"/>
          <p:nvPr/>
        </p:nvSpPr>
        <p:spPr>
          <a:xfrm>
            <a:off x="778790" y="612844"/>
            <a:ext cx="10634419" cy="5632311"/>
          </a:xfrm>
          <a:prstGeom prst="rect">
            <a:avLst/>
          </a:prstGeom>
          <a:noFill/>
        </p:spPr>
        <p:txBody>
          <a:bodyPr wrap="square">
            <a:spAutoFit/>
          </a:bodyPr>
          <a:lstStyle/>
          <a:p>
            <a:r>
              <a:rPr lang="en-US" sz="9600" b="1" dirty="0"/>
              <a:t>People: </a:t>
            </a:r>
            <a:r>
              <a:rPr lang="en-US" sz="8800" b="1" dirty="0"/>
              <a:t>We tell the story together of the day that all the earth awaits.</a:t>
            </a:r>
          </a:p>
        </p:txBody>
      </p:sp>
    </p:spTree>
    <p:extLst>
      <p:ext uri="{BB962C8B-B14F-4D97-AF65-F5344CB8AC3E}">
        <p14:creationId xmlns:p14="http://schemas.microsoft.com/office/powerpoint/2010/main" val="19670806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BB3ADB-ACFC-497D-AEE0-3BF8A673E2E7}"/>
              </a:ext>
            </a:extLst>
          </p:cNvPr>
          <p:cNvSpPr txBox="1"/>
          <p:nvPr/>
        </p:nvSpPr>
        <p:spPr>
          <a:xfrm>
            <a:off x="1017916" y="500331"/>
            <a:ext cx="9713343" cy="517064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now, with the confidence of children of God, let us pray: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THE LORD’S PRAYER</a:t>
            </a:r>
          </a:p>
        </p:txBody>
      </p:sp>
    </p:spTree>
    <p:extLst>
      <p:ext uri="{BB962C8B-B14F-4D97-AF65-F5344CB8AC3E}">
        <p14:creationId xmlns:p14="http://schemas.microsoft.com/office/powerpoint/2010/main" val="25722949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0F86E1-E30A-4D5D-9EF1-9866D3075D23}"/>
              </a:ext>
            </a:extLst>
          </p:cNvPr>
          <p:cNvSpPr txBox="1"/>
          <p:nvPr/>
        </p:nvSpPr>
        <p:spPr>
          <a:xfrm>
            <a:off x="284672" y="707366"/>
            <a:ext cx="10748513" cy="526297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BREAKING THE BREAD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FF0000"/>
                </a:solidFill>
                <a:effectLst/>
                <a:uLnTx/>
                <a:uFillTx/>
                <a:latin typeface="Calibri" panose="020F0502020204030204"/>
                <a:ea typeface="+mn-ea"/>
                <a:cs typeface="+mn-cs"/>
              </a:rPr>
              <a:t>GIVING THE BREAD AND CUP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body of Christ, given for you.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blood of Christ, given for you.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27024057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A08D3C-18F5-4A2B-A13E-1D893A9A5BE0}"/>
              </a:ext>
            </a:extLst>
          </p:cNvPr>
          <p:cNvSpPr txBox="1"/>
          <p:nvPr/>
        </p:nvSpPr>
        <p:spPr>
          <a:xfrm>
            <a:off x="439946" y="497797"/>
            <a:ext cx="610318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HYMN OR SONG</a:t>
            </a:r>
          </a:p>
        </p:txBody>
      </p:sp>
      <p:sp>
        <p:nvSpPr>
          <p:cNvPr id="6" name="TextBox 5">
            <a:extLst>
              <a:ext uri="{FF2B5EF4-FFF2-40B4-BE49-F238E27FC236}">
                <a16:creationId xmlns:a16="http://schemas.microsoft.com/office/drawing/2014/main" id="{A10826BE-C386-44F2-B26F-328B9303C14D}"/>
              </a:ext>
            </a:extLst>
          </p:cNvPr>
          <p:cNvSpPr txBox="1"/>
          <p:nvPr/>
        </p:nvSpPr>
        <p:spPr>
          <a:xfrm>
            <a:off x="439946" y="2000462"/>
            <a:ext cx="10368951"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DISMISSAL WITH BLESSING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Go forth in peace.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grace of the Lord Jesus Christ,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And the love of God, and the communion of the Holy Spirit be with you all.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31756112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98B8D3-5663-482A-B1D6-EDA1B174D15B}"/>
              </a:ext>
            </a:extLst>
          </p:cNvPr>
          <p:cNvSpPr txBox="1"/>
          <p:nvPr/>
        </p:nvSpPr>
        <p:spPr>
          <a:xfrm>
            <a:off x="2634018" y="2367171"/>
            <a:ext cx="7474952" cy="2123658"/>
          </a:xfrm>
          <a:prstGeom prst="rect">
            <a:avLst/>
          </a:prstGeom>
          <a:noFill/>
        </p:spPr>
        <p:txBody>
          <a:bodyPr wrap="square" rtlCol="0">
            <a:spAutoFit/>
          </a:bodyPr>
          <a:lstStyle/>
          <a:p>
            <a:pPr algn="ctr"/>
            <a:r>
              <a:rPr lang="en-US" sz="6600" b="1" dirty="0">
                <a:solidFill>
                  <a:schemeClr val="bg1"/>
                </a:solidFill>
                <a:latin typeface="AR CENA" panose="02000000000000000000" pitchFamily="2" charset="0"/>
              </a:rPr>
              <a:t>Song of Sending Forth</a:t>
            </a:r>
          </a:p>
        </p:txBody>
      </p:sp>
    </p:spTree>
    <p:extLst>
      <p:ext uri="{BB962C8B-B14F-4D97-AF65-F5344CB8AC3E}">
        <p14:creationId xmlns:p14="http://schemas.microsoft.com/office/powerpoint/2010/main" val="20897196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CF0A1-3B8F-4A0F-81EE-CCAD4D5D5371}"/>
              </a:ext>
            </a:extLst>
          </p:cNvPr>
          <p:cNvSpPr/>
          <p:nvPr/>
        </p:nvSpPr>
        <p:spPr>
          <a:xfrm>
            <a:off x="1268396" y="1601366"/>
            <a:ext cx="9655207" cy="101566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Extinguishing of the Candles</a:t>
            </a:r>
          </a:p>
        </p:txBody>
      </p:sp>
    </p:spTree>
    <p:extLst>
      <p:ext uri="{BB962C8B-B14F-4D97-AF65-F5344CB8AC3E}">
        <p14:creationId xmlns:p14="http://schemas.microsoft.com/office/powerpoint/2010/main" val="28342809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CC2E9C-2096-4A66-98E5-5DD50AC26310}"/>
              </a:ext>
            </a:extLst>
          </p:cNvPr>
          <p:cNvSpPr txBox="1"/>
          <p:nvPr/>
        </p:nvSpPr>
        <p:spPr>
          <a:xfrm>
            <a:off x="2347416" y="3429000"/>
            <a:ext cx="7929348" cy="1862048"/>
          </a:xfrm>
          <a:prstGeom prst="rect">
            <a:avLst/>
          </a:prstGeom>
          <a:noFill/>
        </p:spPr>
        <p:txBody>
          <a:bodyPr wrap="square" rtlCol="0">
            <a:spAutoFit/>
          </a:bodyPr>
          <a:lstStyle/>
          <a:p>
            <a:r>
              <a:rPr lang="en-US" sz="11500" dirty="0"/>
              <a:t>Benediction</a:t>
            </a:r>
            <a:endParaRPr lang="en-GB" sz="11500" dirty="0"/>
          </a:p>
        </p:txBody>
      </p:sp>
    </p:spTree>
    <p:extLst>
      <p:ext uri="{BB962C8B-B14F-4D97-AF65-F5344CB8AC3E}">
        <p14:creationId xmlns:p14="http://schemas.microsoft.com/office/powerpoint/2010/main" val="79864951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
  <TotalTime>8312</TotalTime>
  <Words>2333</Words>
  <Application>Microsoft Office PowerPoint</Application>
  <PresentationFormat>Widescreen</PresentationFormat>
  <Paragraphs>172</Paragraphs>
  <Slides>95</Slides>
  <Notes>0</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95</vt:i4>
      </vt:variant>
    </vt:vector>
  </HeadingPairs>
  <TitlesOfParts>
    <vt:vector size="116" baseType="lpstr">
      <vt:lpstr>Adobe Devanagari</vt:lpstr>
      <vt:lpstr>Aharoni</vt:lpstr>
      <vt:lpstr>AR CENA</vt:lpstr>
      <vt:lpstr>Arial</vt:lpstr>
      <vt:lpstr>Arial Narrow</vt:lpstr>
      <vt:lpstr>Arial Rounded MT Bold</vt:lpstr>
      <vt:lpstr>Baskerville Old Face</vt:lpstr>
      <vt:lpstr>Bookman Old Style</vt:lpstr>
      <vt:lpstr>Bradley Hand ITC</vt:lpstr>
      <vt:lpstr>Brush Script MT</vt:lpstr>
      <vt:lpstr>Calibri</vt:lpstr>
      <vt:lpstr>Calibri Light</vt:lpstr>
      <vt:lpstr>Calisto MT</vt:lpstr>
      <vt:lpstr>Constantia</vt:lpstr>
      <vt:lpstr>Cooper Black</vt:lpstr>
      <vt:lpstr>Garamond</vt:lpstr>
      <vt:lpstr>Times New Roman</vt:lpstr>
      <vt:lpstr>Verdana</vt:lpstr>
      <vt:lpstr>Wingdings 2</vt:lpstr>
      <vt:lpstr>Office Theme</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Hymn  ”Jesus the Light of the World”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Response</vt:lpstr>
      <vt:lpstr>Affirmation  of  Faith “The Apostles’ Creed”</vt:lpstr>
      <vt:lpstr>I believe in God the Father Almighty. The maker of heaven and earth;</vt:lpstr>
      <vt:lpstr>PowerPoint Presentation</vt:lpstr>
      <vt:lpstr>suffered under Pontius Pilate, was crucified, dead, and buried;</vt:lpstr>
      <vt:lpstr>PowerPoint Presentation</vt:lpstr>
      <vt:lpstr>and sitteth at the right hand of God the Father Almighty; from thence he shall come to judge the quick and the dead.</vt:lpstr>
      <vt:lpstr>I believe in the Holy Spirit, the Holy catholic** church, the communion of saints, the forgiveness of sins, </vt:lpstr>
      <vt:lpstr>PowerPoint Presentation</vt:lpstr>
      <vt:lpstr>PowerPoint Presentation</vt:lpstr>
      <vt:lpstr>PowerPoint Presentation</vt:lpstr>
      <vt:lpstr>The Offering  (It’s Giving Time)  “Praise God, from whom all blessings flow; praise him, all creatures here below; praise him above, ye heavenly host; praise Father Son, and Holy Ghost, Amen”</vt:lpstr>
      <vt:lpstr>PowerPoint Presentation</vt:lpstr>
      <vt:lpstr>Parish Notices/Recognition of Visitors</vt:lpstr>
      <vt:lpstr>WE Listen for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  Wesley’s  Ensemble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L Cohen</dc:creator>
  <cp:lastModifiedBy>Thelma Cohen</cp:lastModifiedBy>
  <cp:revision>128</cp:revision>
  <dcterms:created xsi:type="dcterms:W3CDTF">2019-07-05T15:08:03Z</dcterms:created>
  <dcterms:modified xsi:type="dcterms:W3CDTF">2025-12-06T02:53:18Z</dcterms:modified>
</cp:coreProperties>
</file>