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Lst>
  <p:sldIdLst>
    <p:sldId id="429" r:id="rId3"/>
    <p:sldId id="340" r:id="rId4"/>
    <p:sldId id="311" r:id="rId5"/>
    <p:sldId id="489" r:id="rId6"/>
    <p:sldId id="262" r:id="rId7"/>
    <p:sldId id="477" r:id="rId8"/>
    <p:sldId id="476" r:id="rId9"/>
    <p:sldId id="478" r:id="rId10"/>
    <p:sldId id="577" r:id="rId11"/>
    <p:sldId id="263" r:id="rId12"/>
    <p:sldId id="527" r:id="rId13"/>
    <p:sldId id="584" r:id="rId14"/>
    <p:sldId id="585" r:id="rId15"/>
    <p:sldId id="587" r:id="rId16"/>
    <p:sldId id="583" r:id="rId17"/>
    <p:sldId id="586" r:id="rId18"/>
    <p:sldId id="266" r:id="rId19"/>
    <p:sldId id="267" r:id="rId20"/>
    <p:sldId id="281" r:id="rId21"/>
    <p:sldId id="286" r:id="rId22"/>
    <p:sldId id="351" r:id="rId23"/>
    <p:sldId id="287" r:id="rId24"/>
    <p:sldId id="352" r:id="rId25"/>
    <p:sldId id="288" r:id="rId26"/>
    <p:sldId id="289" r:id="rId27"/>
    <p:sldId id="353" r:id="rId28"/>
    <p:sldId id="282" r:id="rId29"/>
    <p:sldId id="344" r:id="rId30"/>
    <p:sldId id="428" r:id="rId31"/>
    <p:sldId id="338" r:id="rId32"/>
    <p:sldId id="317" r:id="rId33"/>
    <p:sldId id="384" r:id="rId34"/>
    <p:sldId id="539" r:id="rId35"/>
    <p:sldId id="546" r:id="rId36"/>
    <p:sldId id="545" r:id="rId37"/>
    <p:sldId id="543" r:id="rId38"/>
    <p:sldId id="542" r:id="rId39"/>
    <p:sldId id="582" r:id="rId40"/>
    <p:sldId id="589" r:id="rId41"/>
    <p:sldId id="590" r:id="rId42"/>
    <p:sldId id="593" r:id="rId43"/>
    <p:sldId id="595" r:id="rId44"/>
    <p:sldId id="596" r:id="rId45"/>
    <p:sldId id="594" r:id="rId46"/>
    <p:sldId id="592" r:id="rId47"/>
    <p:sldId id="591" r:id="rId48"/>
    <p:sldId id="597" r:id="rId49"/>
    <p:sldId id="598" r:id="rId50"/>
    <p:sldId id="599" r:id="rId51"/>
    <p:sldId id="270" r:id="rId52"/>
    <p:sldId id="256" r:id="rId53"/>
    <p:sldId id="579" r:id="rId54"/>
    <p:sldId id="401" r:id="rId55"/>
    <p:sldId id="402" r:id="rId56"/>
    <p:sldId id="461" r:id="rId57"/>
    <p:sldId id="403" r:id="rId58"/>
    <p:sldId id="449" r:id="rId59"/>
    <p:sldId id="404" r:id="rId60"/>
    <p:sldId id="405" r:id="rId61"/>
    <p:sldId id="406" r:id="rId62"/>
    <p:sldId id="407" r:id="rId63"/>
    <p:sldId id="409" r:id="rId64"/>
    <p:sldId id="410" r:id="rId65"/>
    <p:sldId id="411" r:id="rId66"/>
    <p:sldId id="412" r:id="rId67"/>
    <p:sldId id="413" r:id="rId68"/>
    <p:sldId id="414" r:id="rId69"/>
    <p:sldId id="415" r:id="rId70"/>
    <p:sldId id="416" r:id="rId71"/>
    <p:sldId id="450" r:id="rId72"/>
    <p:sldId id="417" r:id="rId73"/>
    <p:sldId id="451" r:id="rId74"/>
    <p:sldId id="452" r:id="rId75"/>
    <p:sldId id="418" r:id="rId76"/>
    <p:sldId id="453" r:id="rId77"/>
    <p:sldId id="419" r:id="rId78"/>
    <p:sldId id="420" r:id="rId79"/>
    <p:sldId id="454" r:id="rId80"/>
    <p:sldId id="421" r:id="rId81"/>
    <p:sldId id="422" r:id="rId82"/>
    <p:sldId id="423" r:id="rId83"/>
    <p:sldId id="424" r:id="rId84"/>
    <p:sldId id="425" r:id="rId85"/>
    <p:sldId id="277" r:id="rId86"/>
    <p:sldId id="588" r:id="rId87"/>
    <p:sldId id="279"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A90"/>
    <a:srgbClr val="F17A52"/>
    <a:srgbClr val="D13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4" autoAdjust="0"/>
    <p:restoredTop sz="94660" autoAdjust="0"/>
  </p:normalViewPr>
  <p:slideViewPr>
    <p:cSldViewPr snapToGrid="0">
      <p:cViewPr>
        <p:scale>
          <a:sx n="80" d="100"/>
          <a:sy n="80" d="100"/>
        </p:scale>
        <p:origin x="864" y="6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5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5/2/2026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5/2/2026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5/2/2026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5/2/2026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5/2/2026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5/2/2026</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5/2/2026</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5/2/2026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4" Type="http://schemas.microsoft.com/office/2007/relationships/hdphoto" Target="../media/hdphoto2.wdp"/></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1000" r="5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C6BD9-717B-B96C-51DE-89C80A4C3CF3}"/>
              </a:ext>
            </a:extLst>
          </p:cNvPr>
          <p:cNvSpPr txBox="1"/>
          <p:nvPr/>
        </p:nvSpPr>
        <p:spPr>
          <a:xfrm>
            <a:off x="7820526" y="5742164"/>
            <a:ext cx="4174958" cy="923330"/>
          </a:xfrm>
          <a:prstGeom prst="rect">
            <a:avLst/>
          </a:prstGeom>
          <a:noFill/>
        </p:spPr>
        <p:txBody>
          <a:bodyPr wrap="square" rtlCol="0">
            <a:spAutoFit/>
          </a:bodyPr>
          <a:lstStyle/>
          <a:p>
            <a:pPr algn="ctr"/>
            <a:r>
              <a:rPr lang="en-US" sz="5400" b="1" i="1" dirty="0">
                <a:solidFill>
                  <a:srgbClr val="7030A0"/>
                </a:solidFill>
                <a:latin typeface="Baskerville Old Face" panose="02020602080505020303" pitchFamily="18" charset="0"/>
              </a:rPr>
              <a:t>May 3, 2026</a:t>
            </a:r>
            <a:endParaRPr lang="en-GB" sz="5400" b="1" i="1" dirty="0">
              <a:solidFill>
                <a:srgbClr val="7030A0"/>
              </a:solidFill>
              <a:latin typeface="Baskerville Old Face" panose="02020602080505020303" pitchFamily="18" charset="0"/>
            </a:endParaRPr>
          </a:p>
        </p:txBody>
      </p:sp>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374128" y="536534"/>
            <a:ext cx="11064950" cy="5784931"/>
          </a:xfrm>
        </p:spPr>
        <p:txBody>
          <a:bodyPr vert="horz" lIns="91440" tIns="45720" rIns="91440" bIns="0" rtlCol="0" anchor="ctr">
            <a:noAutofit/>
          </a:bodyPr>
          <a:lstStyle/>
          <a:p>
            <a:pPr algn="ctr"/>
            <a:r>
              <a:rPr lang="en-US" sz="6000" b="1" dirty="0">
                <a:latin typeface="Arial Rounded MT Bold" panose="020F0704030504030204" pitchFamily="34" charset="0"/>
                <a:cs typeface="Calibri Light" panose="020F0302020204030204" pitchFamily="34" charset="0"/>
              </a:rPr>
              <a:t>Opening Hymn</a:t>
            </a:r>
            <a:br>
              <a:rPr lang="en-US" sz="6000" b="1" dirty="0">
                <a:latin typeface="Arial Rounded MT Bold" panose="020F0704030504030204" pitchFamily="34" charset="0"/>
                <a:cs typeface="Calibri Light" panose="020F0302020204030204" pitchFamily="34" charset="0"/>
              </a:rPr>
            </a:br>
            <a:br>
              <a:rPr lang="en-US" sz="6000" b="1" dirty="0">
                <a:latin typeface="Arial Rounded MT Bold" panose="020F0704030504030204" pitchFamily="34" charset="0"/>
                <a:cs typeface="Calibri Light" panose="020F0302020204030204" pitchFamily="34" charset="0"/>
              </a:rPr>
            </a:br>
            <a:r>
              <a:rPr lang="en-US" b="1" dirty="0">
                <a:latin typeface="Arial Rounded MT Bold" panose="020F0704030504030204" pitchFamily="34" charset="0"/>
                <a:cs typeface="Calibri Light" panose="020F0302020204030204" pitchFamily="34" charset="0"/>
              </a:rPr>
              <a:t>“Nothing But The Blood”</a:t>
            </a:r>
            <a:br>
              <a:rPr lang="en-US" b="1" dirty="0">
                <a:latin typeface="Arial Rounded MT Bold" panose="020F0704030504030204" pitchFamily="34" charset="0"/>
                <a:cs typeface="Calibri Light" panose="020F0302020204030204" pitchFamily="34" charset="0"/>
              </a:rPr>
            </a:br>
            <a:r>
              <a:rPr lang="en-US" b="1" dirty="0">
                <a:latin typeface="Arial Rounded MT Bold" panose="020F0704030504030204" pitchFamily="34" charset="0"/>
                <a:cs typeface="Calibri Light" panose="020F0302020204030204" pitchFamily="34" charset="0"/>
              </a:rPr>
              <a:t>#362 (Verses 1, 2 &amp; 4)</a:t>
            </a:r>
            <a:endParaRPr lang="en-US" sz="60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A1A8C3-61B5-A687-CB77-2DB3936F33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F988A23-181A-1672-09E8-A8ABF002E557}"/>
              </a:ext>
            </a:extLst>
          </p:cNvPr>
          <p:cNvSpPr txBox="1"/>
          <p:nvPr/>
        </p:nvSpPr>
        <p:spPr>
          <a:xfrm>
            <a:off x="216167" y="1241258"/>
            <a:ext cx="11759665" cy="4154984"/>
          </a:xfrm>
          <a:prstGeom prst="rect">
            <a:avLst/>
          </a:prstGeom>
          <a:noFill/>
        </p:spPr>
        <p:txBody>
          <a:bodyPr wrap="square">
            <a:spAutoFit/>
          </a:bodyPr>
          <a:lstStyle/>
          <a:p>
            <a:pPr algn="ctr"/>
            <a:r>
              <a:rPr lang="en-US" sz="6600" b="1" dirty="0"/>
              <a:t>1) What can wash away my sin?</a:t>
            </a:r>
            <a:br>
              <a:rPr lang="en-US" sz="6600" b="1" dirty="0"/>
            </a:br>
            <a:r>
              <a:rPr lang="en-US" sz="6600" b="1" dirty="0"/>
              <a:t>Nothing but the blood of Jesus.</a:t>
            </a:r>
            <a:br>
              <a:rPr lang="en-US" sz="6600" b="1" dirty="0"/>
            </a:br>
            <a:r>
              <a:rPr lang="en-US" sz="6600" b="1" dirty="0"/>
              <a:t>What can make me whole again?</a:t>
            </a:r>
            <a:br>
              <a:rPr lang="en-US" sz="6600" b="1" dirty="0"/>
            </a:br>
            <a:r>
              <a:rPr lang="en-US" sz="6600" b="1" dirty="0"/>
              <a:t>Nothing but the blood of Jesus.</a:t>
            </a:r>
            <a:endParaRPr lang="en-GB" sz="6600" b="1" dirty="0"/>
          </a:p>
        </p:txBody>
      </p:sp>
    </p:spTree>
    <p:extLst>
      <p:ext uri="{BB962C8B-B14F-4D97-AF65-F5344CB8AC3E}">
        <p14:creationId xmlns:p14="http://schemas.microsoft.com/office/powerpoint/2010/main" val="31855275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2AB769-47A6-0CC7-2BC7-84D53E2623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4A34C6D-A304-1480-5D37-F683FDC8D4AE}"/>
              </a:ext>
            </a:extLst>
          </p:cNvPr>
          <p:cNvSpPr txBox="1"/>
          <p:nvPr/>
        </p:nvSpPr>
        <p:spPr>
          <a:xfrm>
            <a:off x="405063" y="723900"/>
            <a:ext cx="11381873" cy="5170646"/>
          </a:xfrm>
          <a:prstGeom prst="rect">
            <a:avLst/>
          </a:prstGeom>
          <a:noFill/>
        </p:spPr>
        <p:txBody>
          <a:bodyPr wrap="square">
            <a:spAutoFit/>
          </a:bodyPr>
          <a:lstStyle/>
          <a:p>
            <a:pPr algn="ctr"/>
            <a:r>
              <a:rPr lang="en-US" sz="6600" b="1" dirty="0"/>
              <a:t>Refrain:</a:t>
            </a:r>
            <a:br>
              <a:rPr lang="en-US" sz="6600" b="1" dirty="0"/>
            </a:br>
            <a:r>
              <a:rPr lang="en-US" sz="6600" b="1" dirty="0"/>
              <a:t>O precious is the flow</a:t>
            </a:r>
            <a:br>
              <a:rPr lang="en-US" sz="6600" b="1" dirty="0"/>
            </a:br>
            <a:r>
              <a:rPr lang="en-US" sz="6600" b="1" dirty="0"/>
              <a:t>that makes me bright as snow;</a:t>
            </a:r>
            <a:br>
              <a:rPr lang="en-US" sz="6600" b="1" dirty="0"/>
            </a:br>
            <a:r>
              <a:rPr lang="en-US" sz="6600" b="1" dirty="0"/>
              <a:t>no other fount I know;</a:t>
            </a:r>
            <a:br>
              <a:rPr lang="en-US" sz="6600" b="1" dirty="0"/>
            </a:br>
            <a:r>
              <a:rPr lang="en-US" sz="6600" b="1" dirty="0"/>
              <a:t>nothing but the blood of Jesus.</a:t>
            </a:r>
            <a:endParaRPr lang="en-GB" sz="6600" b="1" dirty="0"/>
          </a:p>
        </p:txBody>
      </p:sp>
    </p:spTree>
    <p:extLst>
      <p:ext uri="{BB962C8B-B14F-4D97-AF65-F5344CB8AC3E}">
        <p14:creationId xmlns:p14="http://schemas.microsoft.com/office/powerpoint/2010/main" val="29574467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CB13F8-676A-6DEC-044A-4BC50687B26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F07944-CD60-B73A-BAE6-C175732A9D94}"/>
              </a:ext>
            </a:extLst>
          </p:cNvPr>
          <p:cNvSpPr txBox="1"/>
          <p:nvPr/>
        </p:nvSpPr>
        <p:spPr>
          <a:xfrm>
            <a:off x="272716" y="577516"/>
            <a:ext cx="11646568" cy="5170646"/>
          </a:xfrm>
          <a:prstGeom prst="rect">
            <a:avLst/>
          </a:prstGeom>
          <a:noFill/>
        </p:spPr>
        <p:txBody>
          <a:bodyPr wrap="square">
            <a:spAutoFit/>
          </a:bodyPr>
          <a:lstStyle/>
          <a:p>
            <a:pPr algn="ctr"/>
            <a:r>
              <a:rPr lang="en-US" sz="6600" b="1" dirty="0"/>
              <a:t>2) For my pardon this I see:</a:t>
            </a:r>
            <a:br>
              <a:rPr lang="en-US" sz="6600" b="1" dirty="0"/>
            </a:br>
            <a:r>
              <a:rPr lang="en-US" sz="6600" b="1" dirty="0"/>
              <a:t>nothing but the blood of Jesus.</a:t>
            </a:r>
            <a:br>
              <a:rPr lang="en-US" sz="6600" b="1" dirty="0"/>
            </a:br>
            <a:r>
              <a:rPr lang="en-US" sz="6600" b="1" dirty="0"/>
              <a:t>For my cleansing this my plea:</a:t>
            </a:r>
            <a:br>
              <a:rPr lang="en-US" sz="6600" b="1" dirty="0"/>
            </a:br>
            <a:r>
              <a:rPr lang="en-US" sz="6600" b="1" dirty="0"/>
              <a:t>nothing but the blood of Jesus. [Refrain]</a:t>
            </a:r>
            <a:endParaRPr lang="en-GB" sz="6600" b="1" dirty="0"/>
          </a:p>
        </p:txBody>
      </p:sp>
    </p:spTree>
    <p:extLst>
      <p:ext uri="{BB962C8B-B14F-4D97-AF65-F5344CB8AC3E}">
        <p14:creationId xmlns:p14="http://schemas.microsoft.com/office/powerpoint/2010/main" val="77856348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DAA1CA-6062-973F-3660-0876A88C627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669E57-3C39-BDF1-16F7-C03BFA4EFD26}"/>
              </a:ext>
            </a:extLst>
          </p:cNvPr>
          <p:cNvSpPr txBox="1"/>
          <p:nvPr/>
        </p:nvSpPr>
        <p:spPr>
          <a:xfrm>
            <a:off x="405063" y="723900"/>
            <a:ext cx="11381873" cy="5170646"/>
          </a:xfrm>
          <a:prstGeom prst="rect">
            <a:avLst/>
          </a:prstGeom>
          <a:noFill/>
        </p:spPr>
        <p:txBody>
          <a:bodyPr wrap="square">
            <a:spAutoFit/>
          </a:bodyPr>
          <a:lstStyle/>
          <a:p>
            <a:pPr algn="ctr"/>
            <a:r>
              <a:rPr lang="en-US" sz="6600" b="1" dirty="0"/>
              <a:t>Refrain:</a:t>
            </a:r>
            <a:br>
              <a:rPr lang="en-US" sz="6600" b="1" dirty="0"/>
            </a:br>
            <a:r>
              <a:rPr lang="en-US" sz="6600" b="1" dirty="0"/>
              <a:t>O precious is the flow</a:t>
            </a:r>
            <a:br>
              <a:rPr lang="en-US" sz="6600" b="1" dirty="0"/>
            </a:br>
            <a:r>
              <a:rPr lang="en-US" sz="6600" b="1" dirty="0"/>
              <a:t>that makes me bright as snow;</a:t>
            </a:r>
            <a:br>
              <a:rPr lang="en-US" sz="6600" b="1" dirty="0"/>
            </a:br>
            <a:r>
              <a:rPr lang="en-US" sz="6600" b="1" dirty="0"/>
              <a:t>no other fount I know;</a:t>
            </a:r>
            <a:br>
              <a:rPr lang="en-US" sz="6600" b="1" dirty="0"/>
            </a:br>
            <a:r>
              <a:rPr lang="en-US" sz="6600" b="1" dirty="0"/>
              <a:t>nothing but the blood of Jesus.</a:t>
            </a:r>
            <a:endParaRPr lang="en-GB" sz="6600" b="1" dirty="0"/>
          </a:p>
        </p:txBody>
      </p:sp>
    </p:spTree>
    <p:extLst>
      <p:ext uri="{BB962C8B-B14F-4D97-AF65-F5344CB8AC3E}">
        <p14:creationId xmlns:p14="http://schemas.microsoft.com/office/powerpoint/2010/main" val="109898423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4BE9BB-D508-6D59-5A4A-359ABEC9F2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AEA402-9C89-40F2-A393-EE04E0346403}"/>
              </a:ext>
            </a:extLst>
          </p:cNvPr>
          <p:cNvSpPr txBox="1"/>
          <p:nvPr/>
        </p:nvSpPr>
        <p:spPr>
          <a:xfrm>
            <a:off x="290763" y="615615"/>
            <a:ext cx="11610474" cy="5170646"/>
          </a:xfrm>
          <a:prstGeom prst="rect">
            <a:avLst/>
          </a:prstGeom>
          <a:noFill/>
        </p:spPr>
        <p:txBody>
          <a:bodyPr wrap="square">
            <a:spAutoFit/>
          </a:bodyPr>
          <a:lstStyle/>
          <a:p>
            <a:pPr algn="ctr"/>
            <a:r>
              <a:rPr lang="en-US" sz="6600" b="1" dirty="0"/>
              <a:t>4)  This is all my hope and peace:</a:t>
            </a:r>
            <a:br>
              <a:rPr lang="en-US" sz="6600" b="1" dirty="0"/>
            </a:br>
            <a:r>
              <a:rPr lang="en-US" sz="6600" b="1" dirty="0"/>
              <a:t>nothing but the blood of Jesus.</a:t>
            </a:r>
            <a:br>
              <a:rPr lang="en-US" sz="6600" b="1" dirty="0"/>
            </a:br>
            <a:r>
              <a:rPr lang="en-US" sz="6600" b="1" dirty="0"/>
              <a:t>This is all my righteousness:</a:t>
            </a:r>
            <a:br>
              <a:rPr lang="en-US" sz="6600" b="1" dirty="0"/>
            </a:br>
            <a:r>
              <a:rPr lang="en-US" sz="6600" b="1" dirty="0"/>
              <a:t>nothing but the blood of Jesus. [Refrain]</a:t>
            </a:r>
            <a:endParaRPr lang="en-GB" sz="6600" b="1" dirty="0"/>
          </a:p>
        </p:txBody>
      </p:sp>
    </p:spTree>
    <p:extLst>
      <p:ext uri="{BB962C8B-B14F-4D97-AF65-F5344CB8AC3E}">
        <p14:creationId xmlns:p14="http://schemas.microsoft.com/office/powerpoint/2010/main" val="11867305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A022C6-125B-56D7-3119-EAF35E9E733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5727047-D0DC-F436-D0D4-8863C8FF3053}"/>
              </a:ext>
            </a:extLst>
          </p:cNvPr>
          <p:cNvSpPr txBox="1"/>
          <p:nvPr/>
        </p:nvSpPr>
        <p:spPr>
          <a:xfrm>
            <a:off x="405063" y="843677"/>
            <a:ext cx="11381873" cy="5170646"/>
          </a:xfrm>
          <a:prstGeom prst="rect">
            <a:avLst/>
          </a:prstGeom>
          <a:noFill/>
        </p:spPr>
        <p:txBody>
          <a:bodyPr wrap="square">
            <a:spAutoFit/>
          </a:bodyPr>
          <a:lstStyle/>
          <a:p>
            <a:pPr algn="ctr"/>
            <a:r>
              <a:rPr lang="en-US" sz="6600" b="1" dirty="0"/>
              <a:t>Refrain:</a:t>
            </a:r>
            <a:br>
              <a:rPr lang="en-US" sz="6600" b="1" dirty="0"/>
            </a:br>
            <a:r>
              <a:rPr lang="en-US" sz="6600" b="1" dirty="0"/>
              <a:t>O precious is the flow</a:t>
            </a:r>
            <a:br>
              <a:rPr lang="en-US" sz="6600" b="1" dirty="0"/>
            </a:br>
            <a:r>
              <a:rPr lang="en-US" sz="6600" b="1" dirty="0"/>
              <a:t>that makes me bright as snow;</a:t>
            </a:r>
            <a:br>
              <a:rPr lang="en-US" sz="6600" b="1" dirty="0"/>
            </a:br>
            <a:r>
              <a:rPr lang="en-US" sz="6600" b="1" dirty="0"/>
              <a:t>no other fount I know;</a:t>
            </a:r>
            <a:br>
              <a:rPr lang="en-US" sz="6600" b="1" dirty="0"/>
            </a:br>
            <a:r>
              <a:rPr lang="en-US" sz="6600" b="1" dirty="0"/>
              <a:t>nothing but the blood of Jesus.</a:t>
            </a:r>
            <a:endParaRPr lang="en-GB" sz="6600" b="1" dirty="0"/>
          </a:p>
        </p:txBody>
      </p:sp>
    </p:spTree>
    <p:extLst>
      <p:ext uri="{BB962C8B-B14F-4D97-AF65-F5344CB8AC3E}">
        <p14:creationId xmlns:p14="http://schemas.microsoft.com/office/powerpoint/2010/main" val="178963562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490301" y="1321380"/>
            <a:ext cx="10950498" cy="4031873"/>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p>
          <a:p>
            <a:pPr algn="ctr"/>
            <a:r>
              <a:rPr lang="en-US" sz="8800" b="1" dirty="0">
                <a:effectLst>
                  <a:outerShdw blurRad="38100" dist="38100" dir="2700000" algn="tl">
                    <a:srgbClr val="000000">
                      <a:alpha val="43137"/>
                    </a:srgbClr>
                  </a:outerShdw>
                </a:effectLst>
                <a:ea typeface="Times New Roman" panose="02020603050405020304" pitchFamily="18" charset="0"/>
                <a:sym typeface="Wingdings" panose="05000000000000000000" pitchFamily="2" charset="2"/>
              </a:rPr>
              <a:t></a:t>
            </a:r>
            <a:endParaRPr lang="en-US" sz="8800" b="1" dirty="0">
              <a:effectLst>
                <a:outerShdw blurRad="38100" dist="38100" dir="2700000" algn="tl">
                  <a:srgbClr val="000000">
                    <a:alpha val="43137"/>
                  </a:srgbClr>
                </a:outerShdw>
              </a:effectLst>
              <a:ea typeface="Times New Roman" panose="02020603050405020304" pitchFamily="18" charset="0"/>
            </a:endParaRPr>
          </a:p>
          <a:p>
            <a:pPr algn="ctr"/>
            <a:r>
              <a:rPr lang="en-US" sz="8000" b="1" dirty="0">
                <a:effectLst>
                  <a:outerShdw blurRad="38100" dist="38100" dir="2700000" algn="tl">
                    <a:srgbClr val="000000">
                      <a:alpha val="43137"/>
                    </a:srgbClr>
                  </a:outerShdw>
                </a:effectLst>
                <a:ea typeface="Times New Roman" panose="02020603050405020304" pitchFamily="18" charset="0"/>
              </a:rPr>
              <a:t>Sis. Easter LaRoche</a:t>
            </a:r>
            <a:endParaRPr lang="en-US" sz="8000" dirty="0">
              <a:effectLst>
                <a:outerShdw blurRad="38100" dist="38100" dir="2700000" algn="tl">
                  <a:srgbClr val="000000">
                    <a:alpha val="43137"/>
                  </a:srgbClr>
                </a:outerShdw>
              </a:effectLst>
              <a:ea typeface="Times New Roman" panose="02020603050405020304" pitchFamily="18" charset="0"/>
            </a:endParaRPr>
          </a:p>
        </p:txBody>
      </p:sp>
      <p:pic>
        <p:nvPicPr>
          <p:cNvPr id="3" name="Picture 2">
            <a:extLst>
              <a:ext uri="{FF2B5EF4-FFF2-40B4-BE49-F238E27FC236}">
                <a16:creationId xmlns:a16="http://schemas.microsoft.com/office/drawing/2014/main" id="{0FB02277-385B-1722-8072-CC4193E12900}"/>
              </a:ext>
            </a:extLst>
          </p:cNvPr>
          <p:cNvPicPr>
            <a:picLocks noChangeAspect="1"/>
          </p:cNvPicPr>
          <p:nvPr/>
        </p:nvPicPr>
        <p:blipFill>
          <a:blip r:embed="rId3"/>
          <a:stretch>
            <a:fillRect/>
          </a:stretch>
        </p:blipFill>
        <p:spPr>
          <a:xfrm rot="5400000">
            <a:off x="11371925" y="6037926"/>
            <a:ext cx="720496" cy="919655"/>
          </a:xfrm>
          <a:prstGeom prst="rect">
            <a:avLst/>
          </a:prstGeom>
        </p:spPr>
      </p:pic>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CEDE-B976-7624-0026-8DA9DD77D4F1}"/>
              </a:ext>
            </a:extLst>
          </p:cNvPr>
          <p:cNvSpPr txBox="1">
            <a:spLocks/>
          </p:cNvSpPr>
          <p:nvPr/>
        </p:nvSpPr>
        <p:spPr>
          <a:xfrm>
            <a:off x="914812" y="1103761"/>
            <a:ext cx="10596795" cy="3770988"/>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latin typeface="Arial Rounded MT Bold" panose="020F0704030504030204" pitchFamily="34" charset="0"/>
                <a:cs typeface="Calibri Light" panose="020F0302020204030204" pitchFamily="34" charset="0"/>
              </a:rPr>
              <a:t>Response</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sym typeface="Wingdings" panose="05000000000000000000" pitchFamily="2" charset="2"/>
              </a:rPr>
              <a:t></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2217853" y="2254103"/>
            <a:ext cx="8308380" cy="2923953"/>
          </a:xfrm>
        </p:spPr>
        <p:txBody>
          <a:bodyPr vert="horz" lIns="91440" tIns="45720" rIns="91440" bIns="45720" rtlCol="0" anchor="b">
            <a:normAutofit fontScale="90000"/>
          </a:bodyPr>
          <a:lstStyle/>
          <a:p>
            <a:pPr algn="ctr"/>
            <a:r>
              <a:rPr lang="en-US" sz="16700" b="1" dirty="0">
                <a:solidFill>
                  <a:schemeClr val="bg1"/>
                </a:solidFill>
                <a:latin typeface="Bahnschrift SemiBold" panose="020B0502040204020203" pitchFamily="34" charset="0"/>
                <a:cs typeface="Calibri" panose="020F0502020204030204" pitchFamily="34" charset="0"/>
              </a:rPr>
              <a:t>A</a:t>
            </a:r>
            <a:r>
              <a:rPr lang="en-US" sz="8800" b="1" dirty="0">
                <a:solidFill>
                  <a:schemeClr val="bg1"/>
                </a:solidFill>
                <a:latin typeface="Bahnschrift SemiBold" panose="020B0502040204020203" pitchFamily="34" charset="0"/>
                <a:cs typeface="Calibri" panose="020F0502020204030204" pitchFamily="34" charset="0"/>
              </a:rPr>
              <a:t>ffirmation </a:t>
            </a:r>
            <a:br>
              <a:rPr lang="en-US" sz="8800" b="1" dirty="0">
                <a:solidFill>
                  <a:schemeClr val="bg1"/>
                </a:solidFill>
                <a:latin typeface="Bahnschrift SemiBold" panose="020B0502040204020203" pitchFamily="34" charset="0"/>
                <a:cs typeface="Calibri" panose="020F0502020204030204" pitchFamily="34" charset="0"/>
              </a:rPr>
            </a:br>
            <a:r>
              <a:rPr lang="en-US" sz="8800" b="1" dirty="0">
                <a:solidFill>
                  <a:schemeClr val="bg1"/>
                </a:solidFill>
                <a:latin typeface="Bahnschrift SemiBold" panose="020B0502040204020203" pitchFamily="34" charset="0"/>
                <a:cs typeface="Calibri" panose="020F0502020204030204" pitchFamily="34" charset="0"/>
              </a:rPr>
              <a:t>of</a:t>
            </a:r>
          </a:p>
        </p:txBody>
      </p:sp>
      <p:sp>
        <p:nvSpPr>
          <p:cNvPr id="2" name="TextBox 1">
            <a:extLst>
              <a:ext uri="{FF2B5EF4-FFF2-40B4-BE49-F238E27FC236}">
                <a16:creationId xmlns:a16="http://schemas.microsoft.com/office/drawing/2014/main" id="{0F62BBAA-5F6B-305F-8908-76ED11950D87}"/>
              </a:ext>
            </a:extLst>
          </p:cNvPr>
          <p:cNvSpPr txBox="1"/>
          <p:nvPr/>
        </p:nvSpPr>
        <p:spPr>
          <a:xfrm>
            <a:off x="8080745" y="6198797"/>
            <a:ext cx="3813544" cy="584775"/>
          </a:xfrm>
          <a:prstGeom prst="rect">
            <a:avLst/>
          </a:prstGeom>
          <a:noFill/>
        </p:spPr>
        <p:txBody>
          <a:bodyPr wrap="square" rtlCol="0">
            <a:spAutoFit/>
          </a:bodyPr>
          <a:lstStyle/>
          <a:p>
            <a:pPr algn="r"/>
            <a:r>
              <a:rPr lang="en-US" sz="3200" b="1" i="1" dirty="0">
                <a:solidFill>
                  <a:schemeClr val="bg1"/>
                </a:solidFill>
                <a:effectLst>
                  <a:outerShdw blurRad="38100" dist="38100" dir="2700000" algn="tl">
                    <a:srgbClr val="000000">
                      <a:alpha val="43137"/>
                    </a:srgbClr>
                  </a:outerShdw>
                </a:effectLst>
              </a:rPr>
              <a:t>The Apostles’ Creed</a:t>
            </a:r>
            <a:endParaRPr lang="en-GB" sz="3200" b="1" i="1"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0481D5D8-72B7-F303-859E-802559A1BE0E}"/>
              </a:ext>
            </a:extLst>
          </p:cNvPr>
          <p:cNvSpPr txBox="1"/>
          <p:nvPr/>
        </p:nvSpPr>
        <p:spPr>
          <a:xfrm>
            <a:off x="8887047" y="350874"/>
            <a:ext cx="2200940" cy="1107996"/>
          </a:xfrm>
          <a:prstGeom prst="rect">
            <a:avLst/>
          </a:prstGeom>
          <a:noFill/>
        </p:spPr>
        <p:txBody>
          <a:bodyPr wrap="square" rtlCol="0">
            <a:spAutoFit/>
          </a:bodyPr>
          <a:lstStyle/>
          <a:p>
            <a:r>
              <a:rPr lang="en-US" sz="6600" b="1" i="1" dirty="0">
                <a:solidFill>
                  <a:schemeClr val="bg1"/>
                </a:solidFill>
              </a:rPr>
              <a:t>#881</a:t>
            </a:r>
            <a:endParaRPr lang="en-GB" sz="6600" b="1" i="1" dirty="0">
              <a:solidFill>
                <a:schemeClr val="bg1"/>
              </a:solidFill>
            </a:endParaRP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DA237-4772-B46A-7F65-DF5A1EA8012C}"/>
              </a:ext>
            </a:extLst>
          </p:cNvPr>
          <p:cNvSpPr txBox="1"/>
          <p:nvPr/>
        </p:nvSpPr>
        <p:spPr>
          <a:xfrm>
            <a:off x="4509370" y="2705725"/>
            <a:ext cx="6730410" cy="1446550"/>
          </a:xfrm>
          <a:prstGeom prst="rect">
            <a:avLst/>
          </a:prstGeom>
          <a:noFill/>
        </p:spPr>
        <p:txBody>
          <a:bodyPr wrap="square" rtlCol="0">
            <a:spAutoFit/>
          </a:bodyPr>
          <a:lstStyle/>
          <a:p>
            <a:r>
              <a:rPr lang="en-US" sz="8800" b="1" dirty="0">
                <a:solidFill>
                  <a:schemeClr val="bg1"/>
                </a:solidFill>
                <a:effectLst>
                  <a:outerShdw blurRad="38100" dist="38100" dir="2700000" algn="tl">
                    <a:srgbClr val="000000">
                      <a:alpha val="43137"/>
                    </a:srgbClr>
                  </a:outerShdw>
                </a:effectLst>
                <a:latin typeface="Bahnschrift" panose="020B0502040204020203" pitchFamily="34" charset="0"/>
              </a:rPr>
              <a:t>Processional</a:t>
            </a:r>
            <a:endParaRPr lang="en-GB" sz="88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6" name="Picture 5">
            <a:extLst>
              <a:ext uri="{FF2B5EF4-FFF2-40B4-BE49-F238E27FC236}">
                <a16:creationId xmlns:a16="http://schemas.microsoft.com/office/drawing/2014/main" id="{32B2FFB8-9618-968F-B0F6-DEDE47FC86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3743863" y="726106"/>
            <a:ext cx="8315865" cy="4871545"/>
          </a:xfrm>
        </p:spPr>
        <p:txBody>
          <a:bodyPr>
            <a:noAutofit/>
          </a:bodyPr>
          <a:lstStyle/>
          <a:p>
            <a:r>
              <a:rPr lang="en-US" sz="7200" b="1" dirty="0">
                <a:solidFill>
                  <a:schemeClr val="bg1"/>
                </a:solidFill>
                <a:latin typeface="Bahnschrift SemiBold" panose="020B0502040204020203" pitchFamily="34" charset="0"/>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4106174" y="612844"/>
            <a:ext cx="7639649" cy="5632311"/>
          </a:xfrm>
          <a:prstGeom prst="rect">
            <a:avLst/>
          </a:prstGeom>
        </p:spPr>
        <p:txBody>
          <a:bodyPr wrap="square">
            <a:spAutoFit/>
          </a:bodyPr>
          <a:lstStyle/>
          <a:p>
            <a:pPr algn="ctr"/>
            <a:r>
              <a:rPr lang="en-US" sz="6000" b="1" dirty="0">
                <a:solidFill>
                  <a:schemeClr val="bg1"/>
                </a:solidFill>
                <a:effectLst>
                  <a:outerShdw blurRad="38100" dist="38100" dir="2700000" algn="tl">
                    <a:srgbClr val="000000">
                      <a:alpha val="43137"/>
                    </a:srgbClr>
                  </a:outerShdw>
                </a:effectLst>
                <a:latin typeface="Bahnschrift SemiBold" panose="020B0502040204020203" pitchFamily="34" charset="0"/>
              </a:rPr>
              <a:t>and in Jesus Christ his only Son our Lord: who was conceived by the Holy Spirit, born of the Virgin Mary,</a:t>
            </a:r>
          </a:p>
        </p:txBody>
      </p:sp>
    </p:spTree>
    <p:extLst>
      <p:ext uri="{BB962C8B-B14F-4D97-AF65-F5344CB8AC3E}">
        <p14:creationId xmlns:p14="http://schemas.microsoft.com/office/powerpoint/2010/main" val="986095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5486400" y="1422060"/>
            <a:ext cx="6359550" cy="4564672"/>
          </a:xfrm>
        </p:spPr>
        <p:txBody>
          <a:bodyPr>
            <a:noAutofit/>
          </a:bodyPr>
          <a:lstStyle/>
          <a:p>
            <a:r>
              <a:rPr lang="en-US" sz="6000" b="1" dirty="0">
                <a:solidFill>
                  <a:schemeClr val="bg1"/>
                </a:solidFill>
                <a:latin typeface="Bahnschrift SemiBold" panose="020B0502040204020203" pitchFamily="34" charset="0"/>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5331124" y="1053095"/>
            <a:ext cx="6501975"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third day he rose from the dead; he ascended into heaven,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820570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5037827" y="68606"/>
            <a:ext cx="6728602" cy="6720787"/>
          </a:xfrm>
        </p:spPr>
        <p:txBody>
          <a:bodyPr>
            <a:noAutofit/>
          </a:bodyPr>
          <a:lstStyle/>
          <a:p>
            <a:r>
              <a:rPr lang="en-US" sz="60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5727939" y="197888"/>
            <a:ext cx="6156091" cy="5883215"/>
          </a:xfrm>
        </p:spPr>
        <p:txBody>
          <a:bodyPr>
            <a:noAutofit/>
          </a:bodyPr>
          <a:lstStyle/>
          <a:p>
            <a:r>
              <a:rPr lang="en-US" sz="5400" b="1" dirty="0">
                <a:solidFill>
                  <a:schemeClr val="bg1"/>
                </a:solidFill>
                <a:latin typeface="Bahnschrift SemiBold" panose="020B0502040204020203" pitchFamily="34" charset="0"/>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Church Universal</a:t>
            </a:r>
          </a:p>
        </p:txBody>
      </p:sp>
    </p:spTree>
    <p:extLst>
      <p:ext uri="{BB962C8B-B14F-4D97-AF65-F5344CB8AC3E}">
        <p14:creationId xmlns:p14="http://schemas.microsoft.com/office/powerpoint/2010/main" val="170146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5351347" y="843677"/>
            <a:ext cx="6702630"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resurrection of the body, and the life everlasting. Amen.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322829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208567" y="2123637"/>
            <a:ext cx="9429749" cy="3416320"/>
          </a:xfrm>
          <a:prstGeom prst="rect">
            <a:avLst/>
          </a:prstGeom>
        </p:spPr>
        <p:txBody>
          <a:bodyPr wrap="square">
            <a:spAutoFit/>
          </a:bodyPr>
          <a:lstStyle/>
          <a:p>
            <a:pPr algn="ctr"/>
            <a:r>
              <a:rPr lang="en-US" sz="7200" b="1" dirty="0">
                <a:solidFill>
                  <a:schemeClr val="bg1"/>
                </a:solidFill>
              </a:rPr>
              <a:t>Glory be to the Father, and to the Son and to the Holy Ghost,</a:t>
            </a:r>
            <a:endParaRPr lang="en-US" sz="7200" dirty="0">
              <a:solidFill>
                <a:schemeClr val="bg1"/>
              </a:solidFill>
            </a:endParaRPr>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5074258" cy="830997"/>
          </a:xfrm>
          <a:prstGeom prst="rect">
            <a:avLst/>
          </a:prstGeom>
          <a:noFill/>
        </p:spPr>
        <p:txBody>
          <a:bodyPr wrap="square" rtlCol="0">
            <a:spAutoFit/>
          </a:bodyPr>
          <a:lstStyle/>
          <a:p>
            <a:r>
              <a:rPr lang="en-US" sz="4800" b="1" i="1" dirty="0">
                <a:solidFill>
                  <a:schemeClr val="bg1"/>
                </a:solidFill>
                <a:effectLst>
                  <a:outerShdw blurRad="38100" dist="38100" dir="2700000" algn="tl">
                    <a:srgbClr val="000000">
                      <a:alpha val="43137"/>
                    </a:srgbClr>
                  </a:outerShdw>
                </a:effectLst>
              </a:rPr>
              <a:t>Gloria Patri, #71</a:t>
            </a:r>
            <a:endParaRPr lang="en-GB" sz="4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pPr algn="ctr"/>
            <a:r>
              <a:rPr lang="en-US" sz="6600" b="1" dirty="0">
                <a:solidFill>
                  <a:schemeClr val="bg1"/>
                </a:solidFill>
              </a:rPr>
              <a:t>as it was in the beginning, is now, and ever shall be, world with-out end.  </a:t>
            </a:r>
          </a:p>
          <a:p>
            <a:pPr algn="ctr"/>
            <a:r>
              <a:rPr lang="en-US" sz="6600" b="1" dirty="0">
                <a:solidFill>
                  <a:schemeClr val="bg1"/>
                </a:solidFill>
              </a:rPr>
              <a:t>A-men.  A-men</a:t>
            </a:r>
            <a:endParaRPr lang="en-US" sz="6600" dirty="0">
              <a:solidFill>
                <a:schemeClr val="bg1"/>
              </a:solidFill>
            </a:endParaRPr>
          </a:p>
        </p:txBody>
      </p:sp>
    </p:spTree>
    <p:extLst>
      <p:ext uri="{BB962C8B-B14F-4D97-AF65-F5344CB8AC3E}">
        <p14:creationId xmlns:p14="http://schemas.microsoft.com/office/powerpoint/2010/main" val="2939070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577516" y="5767985"/>
            <a:ext cx="10501161" cy="998574"/>
          </a:xfrm>
        </p:spPr>
        <p:txBody>
          <a:bodyPr>
            <a:normAutofit/>
          </a:bodyPr>
          <a:lstStyle/>
          <a:p>
            <a:pPr algn="ctr"/>
            <a:r>
              <a:rPr lang="en-US" sz="6000" b="1" dirty="0">
                <a:effectLst>
                  <a:outerShdw blurRad="38100" dist="38100" dir="2700000" algn="tl">
                    <a:srgbClr val="000000">
                      <a:alpha val="43137"/>
                    </a:srgbClr>
                  </a:outerShdw>
                </a:effectLst>
                <a:latin typeface="Arial Narrow" panose="020B0606020202030204" pitchFamily="34" charset="0"/>
              </a:rPr>
              <a:t>Sis. Donnise Hammond</a:t>
            </a:r>
          </a:p>
        </p:txBody>
      </p:sp>
    </p:spTree>
    <p:extLst>
      <p:ext uri="{BB962C8B-B14F-4D97-AF65-F5344CB8AC3E}">
        <p14:creationId xmlns:p14="http://schemas.microsoft.com/office/powerpoint/2010/main" val="192579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4127420" y="2654069"/>
            <a:ext cx="7740502" cy="1107996"/>
          </a:xfrm>
          <a:prstGeom prst="rect">
            <a:avLst/>
          </a:prstGeom>
          <a:noFill/>
        </p:spPr>
        <p:txBody>
          <a:bodyPr wrap="square" rtlCol="0">
            <a:spAutoFit/>
          </a:bodyPr>
          <a:lstStyle/>
          <a:p>
            <a:r>
              <a:rPr lang="en-US" sz="6600" b="1" dirty="0">
                <a:solidFill>
                  <a:schemeClr val="bg1"/>
                </a:solidFill>
                <a:latin typeface="Bahnschrift" panose="020B0502040204020203" pitchFamily="34" charset="0"/>
                <a:cs typeface="Adobe Devanagari" panose="02040503050201020203" pitchFamily="18" charset="0"/>
              </a:rPr>
              <a:t>Lighting of  Candles      </a:t>
            </a:r>
          </a:p>
        </p:txBody>
      </p:sp>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577E6-578E-DD48-847C-05AC316E288D}"/>
              </a:ext>
            </a:extLst>
          </p:cNvPr>
          <p:cNvSpPr txBox="1">
            <a:spLocks/>
          </p:cNvSpPr>
          <p:nvPr/>
        </p:nvSpPr>
        <p:spPr>
          <a:xfrm>
            <a:off x="561499" y="331076"/>
            <a:ext cx="11324895"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bg1"/>
                </a:solidFill>
              </a:rPr>
              <a:t>Proclamation and Response/We Listen for God’s Word</a:t>
            </a:r>
          </a:p>
        </p:txBody>
      </p:sp>
      <p:sp>
        <p:nvSpPr>
          <p:cNvPr id="8" name="TextBox 7">
            <a:extLst>
              <a:ext uri="{FF2B5EF4-FFF2-40B4-BE49-F238E27FC236}">
                <a16:creationId xmlns:a16="http://schemas.microsoft.com/office/drawing/2014/main" id="{8BD1A949-F209-D8CD-8E23-31E6953EB0D3}"/>
              </a:ext>
            </a:extLst>
          </p:cNvPr>
          <p:cNvSpPr txBox="1"/>
          <p:nvPr/>
        </p:nvSpPr>
        <p:spPr>
          <a:xfrm>
            <a:off x="333551" y="3955808"/>
            <a:ext cx="11524891" cy="1754326"/>
          </a:xfrm>
          <a:prstGeom prst="rect">
            <a:avLst/>
          </a:prstGeom>
          <a:noFill/>
        </p:spPr>
        <p:txBody>
          <a:bodyPr wrap="square">
            <a:spAutoFit/>
          </a:bodyPr>
          <a:lstStyle/>
          <a:p>
            <a:pPr marL="0" marR="0" algn="ctr">
              <a:spcBef>
                <a:spcPts val="0"/>
              </a:spcBef>
              <a:spcAft>
                <a:spcPts val="0"/>
              </a:spcAft>
            </a:pPr>
            <a:r>
              <a:rPr lang="en-US" sz="4400" b="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Old Testament: </a:t>
            </a:r>
            <a:r>
              <a:rPr lang="en-US" sz="4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Acts 7:55-60(ESV)</a:t>
            </a:r>
          </a:p>
          <a:p>
            <a:pPr marL="0" marR="0" algn="ctr">
              <a:spcBef>
                <a:spcPts val="0"/>
              </a:spcBef>
              <a:spcAft>
                <a:spcPts val="0"/>
              </a:spcAft>
            </a:pPr>
            <a:endParaRPr lang="en-US" sz="2000" b="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400" b="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New Testament: John 14:1-14</a:t>
            </a:r>
            <a:r>
              <a:rPr lang="en-US" sz="4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(ESV)</a:t>
            </a:r>
            <a:endParaRPr lang="en-US" sz="4400" b="1" dirty="0">
              <a:solidFill>
                <a:schemeClr val="bg1"/>
              </a:solidFill>
              <a:latin typeface="Arial Black" panose="020B0A04020102020204" pitchFamily="34" charset="0"/>
            </a:endParaRPr>
          </a:p>
        </p:txBody>
      </p:sp>
      <p:sp>
        <p:nvSpPr>
          <p:cNvPr id="2" name="TextBox 1">
            <a:extLst>
              <a:ext uri="{FF2B5EF4-FFF2-40B4-BE49-F238E27FC236}">
                <a16:creationId xmlns:a16="http://schemas.microsoft.com/office/drawing/2014/main" id="{14CB9664-BB10-1280-F8E0-13FB17E4A723}"/>
              </a:ext>
            </a:extLst>
          </p:cNvPr>
          <p:cNvSpPr txBox="1"/>
          <p:nvPr/>
        </p:nvSpPr>
        <p:spPr>
          <a:xfrm>
            <a:off x="3102541" y="2111209"/>
            <a:ext cx="5986913" cy="923330"/>
          </a:xfrm>
          <a:prstGeom prst="rect">
            <a:avLst/>
          </a:prstGeom>
          <a:noFill/>
        </p:spPr>
        <p:txBody>
          <a:bodyPr wrap="square" rtlCol="0">
            <a:spAutoFit/>
          </a:bodyPr>
          <a:lstStyle/>
          <a:p>
            <a:pPr algn="ctr"/>
            <a:r>
              <a:rPr lang="en-US" sz="5400" b="1" dirty="0">
                <a:solidFill>
                  <a:schemeClr val="bg1"/>
                </a:solidFill>
              </a:rPr>
              <a:t>Sis. Joell Wigfall</a:t>
            </a:r>
            <a:endParaRPr lang="en-GB" sz="5400" b="1"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1FBB1AF-8565-66AD-59A0-2AD90035A0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9C95DF-63B4-2F25-9AD8-34C60692996F}"/>
              </a:ext>
            </a:extLst>
          </p:cNvPr>
          <p:cNvSpPr txBox="1"/>
          <p:nvPr/>
        </p:nvSpPr>
        <p:spPr>
          <a:xfrm>
            <a:off x="620232" y="265845"/>
            <a:ext cx="11266968" cy="1815882"/>
          </a:xfrm>
          <a:prstGeom prst="rect">
            <a:avLst/>
          </a:prstGeom>
          <a:noFill/>
        </p:spPr>
        <p:txBody>
          <a:bodyPr wrap="square">
            <a:spAutoFit/>
          </a:bodyPr>
          <a:lstStyle/>
          <a:p>
            <a:r>
              <a:rPr lang="en-GB" sz="4400" b="1" dirty="0">
                <a:solidFill>
                  <a:schemeClr val="bg1"/>
                </a:solidFill>
                <a:latin typeface="Arial Rounded MT Bold" panose="020F0704030504030204" pitchFamily="34" charset="0"/>
              </a:rPr>
              <a:t>Old Testament:  Acts 7:55-60 (ESV)</a:t>
            </a:r>
          </a:p>
          <a:p>
            <a:endParaRPr lang="en-GB" sz="2400" b="1" dirty="0">
              <a:solidFill>
                <a:schemeClr val="bg1"/>
              </a:solidFill>
            </a:endParaRPr>
          </a:p>
          <a:p>
            <a:endParaRPr lang="en-GB" sz="4400" b="1" dirty="0">
              <a:solidFill>
                <a:schemeClr val="bg1"/>
              </a:solidFill>
            </a:endParaRPr>
          </a:p>
        </p:txBody>
      </p:sp>
      <p:sp>
        <p:nvSpPr>
          <p:cNvPr id="3" name="TextBox 2">
            <a:extLst>
              <a:ext uri="{FF2B5EF4-FFF2-40B4-BE49-F238E27FC236}">
                <a16:creationId xmlns:a16="http://schemas.microsoft.com/office/drawing/2014/main" id="{2452F375-DE83-F503-6D07-2D0ED5EA0C00}"/>
              </a:ext>
            </a:extLst>
          </p:cNvPr>
          <p:cNvSpPr txBox="1"/>
          <p:nvPr/>
        </p:nvSpPr>
        <p:spPr>
          <a:xfrm>
            <a:off x="304800" y="1356042"/>
            <a:ext cx="11582400" cy="5170646"/>
          </a:xfrm>
          <a:prstGeom prst="rect">
            <a:avLst/>
          </a:prstGeom>
          <a:noFill/>
        </p:spPr>
        <p:txBody>
          <a:bodyPr wrap="square">
            <a:spAutoFit/>
          </a:bodyPr>
          <a:lstStyle/>
          <a:p>
            <a:r>
              <a:rPr lang="en-US" sz="6600" b="1" i="0" baseline="30000" dirty="0">
                <a:solidFill>
                  <a:srgbClr val="000000"/>
                </a:solidFill>
                <a:effectLst/>
                <a:latin typeface="system-ui"/>
              </a:rPr>
              <a:t>55 </a:t>
            </a:r>
            <a:r>
              <a:rPr lang="en-US" sz="6600" b="1" i="0" dirty="0">
                <a:solidFill>
                  <a:srgbClr val="000000"/>
                </a:solidFill>
                <a:effectLst/>
                <a:latin typeface="system-ui"/>
              </a:rPr>
              <a:t>But he, full of the Holy Spirit, gazed into heaven and saw the glory of God, and Jesus standing at the right hand of God. </a:t>
            </a:r>
            <a:endParaRPr lang="en-GB" sz="6600" b="1" dirty="0"/>
          </a:p>
        </p:txBody>
      </p:sp>
    </p:spTree>
    <p:extLst>
      <p:ext uri="{BB962C8B-B14F-4D97-AF65-F5344CB8AC3E}">
        <p14:creationId xmlns:p14="http://schemas.microsoft.com/office/powerpoint/2010/main" val="2426519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CE6C3F8F-5540-E5EA-3133-EFDD42614F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773D78-EED0-62AA-A6D5-0AC8DFA9D983}"/>
              </a:ext>
            </a:extLst>
          </p:cNvPr>
          <p:cNvSpPr txBox="1"/>
          <p:nvPr/>
        </p:nvSpPr>
        <p:spPr>
          <a:xfrm>
            <a:off x="525379" y="890336"/>
            <a:ext cx="11141242" cy="4154984"/>
          </a:xfrm>
          <a:prstGeom prst="rect">
            <a:avLst/>
          </a:prstGeom>
          <a:noFill/>
        </p:spPr>
        <p:txBody>
          <a:bodyPr wrap="square">
            <a:spAutoFit/>
          </a:bodyPr>
          <a:lstStyle/>
          <a:p>
            <a:r>
              <a:rPr lang="en-US" sz="6600" b="1" i="0" baseline="30000" dirty="0">
                <a:solidFill>
                  <a:srgbClr val="000000"/>
                </a:solidFill>
                <a:effectLst/>
                <a:latin typeface="system-ui"/>
              </a:rPr>
              <a:t>56 </a:t>
            </a:r>
            <a:r>
              <a:rPr lang="en-US" sz="6600" b="1" i="0" dirty="0">
                <a:solidFill>
                  <a:srgbClr val="000000"/>
                </a:solidFill>
                <a:effectLst/>
                <a:latin typeface="system-ui"/>
              </a:rPr>
              <a:t>And he said, “Behold, I see the heavens opened, and the Son of Man standing at the right hand of God.”</a:t>
            </a:r>
            <a:endParaRPr lang="en-GB" sz="6600" b="1" dirty="0"/>
          </a:p>
        </p:txBody>
      </p:sp>
    </p:spTree>
    <p:extLst>
      <p:ext uri="{BB962C8B-B14F-4D97-AF65-F5344CB8AC3E}">
        <p14:creationId xmlns:p14="http://schemas.microsoft.com/office/powerpoint/2010/main" val="3216284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5DE863F4-C6B6-41D8-9268-6197D7C35B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1051C3-FD17-36E8-1526-CD5C3DCB17B1}"/>
              </a:ext>
            </a:extLst>
          </p:cNvPr>
          <p:cNvSpPr txBox="1"/>
          <p:nvPr/>
        </p:nvSpPr>
        <p:spPr>
          <a:xfrm>
            <a:off x="613610" y="1058780"/>
            <a:ext cx="11225463" cy="4154984"/>
          </a:xfrm>
          <a:prstGeom prst="rect">
            <a:avLst/>
          </a:prstGeom>
          <a:noFill/>
        </p:spPr>
        <p:txBody>
          <a:bodyPr wrap="square">
            <a:spAutoFit/>
          </a:bodyPr>
          <a:lstStyle/>
          <a:p>
            <a:r>
              <a:rPr lang="en-US" sz="6600" b="1" i="0" dirty="0">
                <a:solidFill>
                  <a:srgbClr val="000000"/>
                </a:solidFill>
                <a:effectLst/>
                <a:latin typeface="system-ui"/>
              </a:rPr>
              <a:t> </a:t>
            </a:r>
            <a:r>
              <a:rPr lang="en-US" sz="6600" b="1" i="0" baseline="30000" dirty="0">
                <a:solidFill>
                  <a:srgbClr val="000000"/>
                </a:solidFill>
                <a:effectLst/>
                <a:latin typeface="system-ui"/>
              </a:rPr>
              <a:t>57 </a:t>
            </a:r>
            <a:r>
              <a:rPr lang="en-US" sz="6600" b="1" i="0" dirty="0">
                <a:solidFill>
                  <a:srgbClr val="000000"/>
                </a:solidFill>
                <a:effectLst/>
                <a:latin typeface="system-ui"/>
              </a:rPr>
              <a:t>But they cried out with a loud voice and stopped their ears and rushed together</a:t>
            </a:r>
            <a:r>
              <a:rPr lang="en-US" sz="6600" b="1" baseline="30000" dirty="0">
                <a:solidFill>
                  <a:srgbClr val="000000"/>
                </a:solidFill>
                <a:latin typeface="system-ui"/>
              </a:rPr>
              <a:t> </a:t>
            </a:r>
            <a:r>
              <a:rPr lang="en-US" sz="6600" b="1" i="0" dirty="0">
                <a:solidFill>
                  <a:srgbClr val="000000"/>
                </a:solidFill>
                <a:effectLst/>
                <a:latin typeface="system-ui"/>
              </a:rPr>
              <a:t>at him. </a:t>
            </a:r>
            <a:endParaRPr lang="en-GB" sz="6600" b="1" dirty="0"/>
          </a:p>
        </p:txBody>
      </p:sp>
    </p:spTree>
    <p:extLst>
      <p:ext uri="{BB962C8B-B14F-4D97-AF65-F5344CB8AC3E}">
        <p14:creationId xmlns:p14="http://schemas.microsoft.com/office/powerpoint/2010/main" val="455627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1E1E8A90-44F6-13DD-03D4-7C485B9E1E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18E541-F3FF-8890-557E-B7B84E7FB198}"/>
              </a:ext>
            </a:extLst>
          </p:cNvPr>
          <p:cNvSpPr txBox="1"/>
          <p:nvPr/>
        </p:nvSpPr>
        <p:spPr>
          <a:xfrm>
            <a:off x="513347" y="613610"/>
            <a:ext cx="11165305" cy="5170646"/>
          </a:xfrm>
          <a:prstGeom prst="rect">
            <a:avLst/>
          </a:prstGeom>
          <a:noFill/>
        </p:spPr>
        <p:txBody>
          <a:bodyPr wrap="square">
            <a:spAutoFit/>
          </a:bodyPr>
          <a:lstStyle/>
          <a:p>
            <a:r>
              <a:rPr lang="en-US" sz="6600" b="1" i="0" baseline="30000" dirty="0">
                <a:solidFill>
                  <a:srgbClr val="000000"/>
                </a:solidFill>
                <a:effectLst/>
                <a:latin typeface="system-ui"/>
              </a:rPr>
              <a:t>58 </a:t>
            </a:r>
            <a:r>
              <a:rPr lang="en-US" sz="6600" b="1" i="0" dirty="0">
                <a:solidFill>
                  <a:srgbClr val="000000"/>
                </a:solidFill>
                <a:effectLst/>
                <a:latin typeface="system-ui"/>
              </a:rPr>
              <a:t>Then they cast him out of the city and stoned him. And the witnesses laid down their garments at the feet of a young man named Saul. </a:t>
            </a:r>
            <a:endParaRPr lang="en-GB" sz="6600" b="1" dirty="0"/>
          </a:p>
        </p:txBody>
      </p:sp>
    </p:spTree>
    <p:extLst>
      <p:ext uri="{BB962C8B-B14F-4D97-AF65-F5344CB8AC3E}">
        <p14:creationId xmlns:p14="http://schemas.microsoft.com/office/powerpoint/2010/main" val="3535999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AF97942C-0FB6-54EA-E6AE-39F9D31A22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BF8EC3-3899-5CA7-811E-18EDF63A1BD4}"/>
              </a:ext>
            </a:extLst>
          </p:cNvPr>
          <p:cNvSpPr txBox="1"/>
          <p:nvPr/>
        </p:nvSpPr>
        <p:spPr>
          <a:xfrm>
            <a:off x="673769" y="1275349"/>
            <a:ext cx="11153273" cy="3139321"/>
          </a:xfrm>
          <a:prstGeom prst="rect">
            <a:avLst/>
          </a:prstGeom>
          <a:noFill/>
        </p:spPr>
        <p:txBody>
          <a:bodyPr wrap="square">
            <a:spAutoFit/>
          </a:bodyPr>
          <a:lstStyle/>
          <a:p>
            <a:r>
              <a:rPr lang="en-US" sz="6600" b="1" i="0" baseline="30000" dirty="0">
                <a:solidFill>
                  <a:srgbClr val="000000"/>
                </a:solidFill>
                <a:effectLst/>
                <a:latin typeface="system-ui"/>
              </a:rPr>
              <a:t>59 </a:t>
            </a:r>
            <a:r>
              <a:rPr lang="en-US" sz="6600" b="1" i="0" dirty="0">
                <a:solidFill>
                  <a:srgbClr val="000000"/>
                </a:solidFill>
                <a:effectLst/>
                <a:latin typeface="system-ui"/>
              </a:rPr>
              <a:t>And as they were stoning Stephen, he called out, “Lord Jesus, receive my spirit.” </a:t>
            </a:r>
            <a:endParaRPr lang="en-GB" sz="6600" b="1" dirty="0"/>
          </a:p>
        </p:txBody>
      </p:sp>
    </p:spTree>
    <p:extLst>
      <p:ext uri="{BB962C8B-B14F-4D97-AF65-F5344CB8AC3E}">
        <p14:creationId xmlns:p14="http://schemas.microsoft.com/office/powerpoint/2010/main" val="3871602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453E8520-9514-2FB0-9ED6-43ED1B3387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5A157B-DAED-E241-860C-C3A06277328C}"/>
              </a:ext>
            </a:extLst>
          </p:cNvPr>
          <p:cNvSpPr txBox="1"/>
          <p:nvPr/>
        </p:nvSpPr>
        <p:spPr>
          <a:xfrm>
            <a:off x="464219" y="601580"/>
            <a:ext cx="11263562" cy="5170646"/>
          </a:xfrm>
          <a:prstGeom prst="rect">
            <a:avLst/>
          </a:prstGeom>
          <a:noFill/>
        </p:spPr>
        <p:txBody>
          <a:bodyPr wrap="square">
            <a:spAutoFit/>
          </a:bodyPr>
          <a:lstStyle/>
          <a:p>
            <a:r>
              <a:rPr lang="en-US" sz="6600" b="1" i="0" baseline="30000" dirty="0">
                <a:solidFill>
                  <a:srgbClr val="000000"/>
                </a:solidFill>
                <a:effectLst/>
                <a:latin typeface="system-ui"/>
              </a:rPr>
              <a:t>60 </a:t>
            </a:r>
            <a:r>
              <a:rPr lang="en-US" sz="6600" b="1" i="0" dirty="0">
                <a:solidFill>
                  <a:srgbClr val="000000"/>
                </a:solidFill>
                <a:effectLst/>
                <a:latin typeface="system-ui"/>
              </a:rPr>
              <a:t>And falling to his knees he cried out with a loud voice, “Lord, do not hold this sin against them.” And when he had said this, he fell asleep.</a:t>
            </a:r>
            <a:endParaRPr lang="en-GB" sz="6600" b="1" dirty="0"/>
          </a:p>
        </p:txBody>
      </p:sp>
    </p:spTree>
    <p:extLst>
      <p:ext uri="{BB962C8B-B14F-4D97-AF65-F5344CB8AC3E}">
        <p14:creationId xmlns:p14="http://schemas.microsoft.com/office/powerpoint/2010/main" val="2396134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38362495-66C3-AF24-2D21-47145A69713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8BD8E9-1D92-1EAD-F53C-563A778F64D5}"/>
              </a:ext>
            </a:extLst>
          </p:cNvPr>
          <p:cNvSpPr txBox="1"/>
          <p:nvPr/>
        </p:nvSpPr>
        <p:spPr>
          <a:xfrm>
            <a:off x="1074449" y="268973"/>
            <a:ext cx="9874288" cy="769441"/>
          </a:xfrm>
          <a:prstGeom prst="rect">
            <a:avLst/>
          </a:prstGeom>
          <a:noFill/>
        </p:spPr>
        <p:txBody>
          <a:bodyPr wrap="square">
            <a:spAutoFit/>
          </a:bodyPr>
          <a:lstStyle/>
          <a:p>
            <a:r>
              <a:rPr lang="en-US" sz="4400" b="1" dirty="0">
                <a:solidFill>
                  <a:schemeClr val="bg1"/>
                </a:solidFill>
                <a:latin typeface="Arial Rounded MT Bold" panose="020F0704030504030204" pitchFamily="34" charset="0"/>
              </a:rPr>
              <a:t>NewTestament: John 14: 1-14 (ESV)</a:t>
            </a:r>
          </a:p>
        </p:txBody>
      </p:sp>
      <p:sp>
        <p:nvSpPr>
          <p:cNvPr id="3" name="TextBox 2">
            <a:extLst>
              <a:ext uri="{FF2B5EF4-FFF2-40B4-BE49-F238E27FC236}">
                <a16:creationId xmlns:a16="http://schemas.microsoft.com/office/drawing/2014/main" id="{B8C0DA46-9292-23BF-A791-B790169B09B7}"/>
              </a:ext>
            </a:extLst>
          </p:cNvPr>
          <p:cNvSpPr txBox="1"/>
          <p:nvPr/>
        </p:nvSpPr>
        <p:spPr>
          <a:xfrm>
            <a:off x="385011" y="1502602"/>
            <a:ext cx="11600446" cy="5170646"/>
          </a:xfrm>
          <a:prstGeom prst="rect">
            <a:avLst/>
          </a:prstGeom>
          <a:noFill/>
        </p:spPr>
        <p:txBody>
          <a:bodyPr wrap="square">
            <a:spAutoFit/>
          </a:bodyPr>
          <a:lstStyle/>
          <a:p>
            <a:pPr algn="l">
              <a:buNone/>
            </a:pPr>
            <a:r>
              <a:rPr lang="en-US" sz="5500" b="1" baseline="30000" dirty="0">
                <a:solidFill>
                  <a:srgbClr val="000000"/>
                </a:solidFill>
                <a:latin typeface="system-ui"/>
              </a:rPr>
              <a:t>1</a:t>
            </a:r>
            <a:r>
              <a:rPr lang="en-US" sz="5500" b="1" i="0" dirty="0">
                <a:solidFill>
                  <a:srgbClr val="4F0D00"/>
                </a:solidFill>
                <a:effectLst/>
                <a:latin typeface="system-ui"/>
              </a:rPr>
              <a:t> </a:t>
            </a:r>
            <a:r>
              <a:rPr lang="en-US" sz="5500" b="1" i="0" dirty="0">
                <a:solidFill>
                  <a:srgbClr val="000000"/>
                </a:solidFill>
                <a:effectLst/>
                <a:latin typeface="system-ui"/>
              </a:rPr>
              <a:t>“Let not your hearts be troubled. Believe in God;</a:t>
            </a:r>
            <a:r>
              <a:rPr lang="en-US" sz="5500" b="1" baseline="30000" dirty="0">
                <a:solidFill>
                  <a:srgbClr val="000000"/>
                </a:solidFill>
                <a:latin typeface="system-ui"/>
              </a:rPr>
              <a:t> </a:t>
            </a:r>
            <a:r>
              <a:rPr lang="en-US" sz="5500" b="1" i="0" dirty="0">
                <a:solidFill>
                  <a:srgbClr val="000000"/>
                </a:solidFill>
                <a:effectLst/>
                <a:latin typeface="system-ui"/>
              </a:rPr>
              <a:t>believe also in me. </a:t>
            </a:r>
            <a:r>
              <a:rPr lang="en-US" sz="5500" b="1" i="0" baseline="30000" dirty="0">
                <a:solidFill>
                  <a:srgbClr val="000000"/>
                </a:solidFill>
                <a:effectLst/>
                <a:latin typeface="system-ui"/>
              </a:rPr>
              <a:t>2 </a:t>
            </a:r>
            <a:r>
              <a:rPr lang="en-US" sz="5500" b="1" i="0" dirty="0">
                <a:solidFill>
                  <a:srgbClr val="000000"/>
                </a:solidFill>
                <a:effectLst/>
                <a:latin typeface="system-ui"/>
              </a:rPr>
              <a:t>In my Father's house are many rooms. If it were not so, would I have told you that I go to prepare a place for you?</a:t>
            </a:r>
          </a:p>
        </p:txBody>
      </p:sp>
    </p:spTree>
    <p:extLst>
      <p:ext uri="{BB962C8B-B14F-4D97-AF65-F5344CB8AC3E}">
        <p14:creationId xmlns:p14="http://schemas.microsoft.com/office/powerpoint/2010/main" val="34542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06AF234A-B5AE-DCF5-17D6-A2FB0EBC3E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80FE1C5-6B30-2B74-046B-D6A560134874}"/>
              </a:ext>
            </a:extLst>
          </p:cNvPr>
          <p:cNvSpPr txBox="1"/>
          <p:nvPr/>
        </p:nvSpPr>
        <p:spPr>
          <a:xfrm>
            <a:off x="599701" y="394636"/>
            <a:ext cx="4476796"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latin typeface="Bahnschrift" panose="020B0502040204020203" pitchFamily="34" charset="0"/>
                <a:cs typeface="Adobe Devanagari" panose="02040503050201020203" pitchFamily="18" charset="0"/>
              </a:rPr>
              <a:t>Greetings</a:t>
            </a:r>
          </a:p>
        </p:txBody>
      </p:sp>
      <p:pic>
        <p:nvPicPr>
          <p:cNvPr id="3" name="Picture 2">
            <a:extLst>
              <a:ext uri="{FF2B5EF4-FFF2-40B4-BE49-F238E27FC236}">
                <a16:creationId xmlns:a16="http://schemas.microsoft.com/office/drawing/2014/main" id="{CB534227-8742-A75E-C7DC-A5CAE0772BF6}"/>
              </a:ext>
            </a:extLst>
          </p:cNvPr>
          <p:cNvPicPr>
            <a:picLocks noChangeAspect="1"/>
          </p:cNvPicPr>
          <p:nvPr/>
        </p:nvPicPr>
        <p:blipFill>
          <a:blip r:embed="rId3"/>
          <a:stretch>
            <a:fillRect/>
          </a:stretch>
        </p:blipFill>
        <p:spPr>
          <a:xfrm>
            <a:off x="4818338" y="1638996"/>
            <a:ext cx="7163454" cy="4824368"/>
          </a:xfrm>
          <a:prstGeom prst="rect">
            <a:avLst/>
          </a:prstGeom>
          <a:ln>
            <a:noFill/>
          </a:ln>
          <a:effectLst>
            <a:softEdge rad="112500"/>
          </a:effectLst>
        </p:spPr>
      </p:pic>
    </p:spTree>
    <p:extLst>
      <p:ext uri="{BB962C8B-B14F-4D97-AF65-F5344CB8AC3E}">
        <p14:creationId xmlns:p14="http://schemas.microsoft.com/office/powerpoint/2010/main" val="266236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F3413C18-868B-BA29-BBED-D11B70625E7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56EEA4-A3CA-A921-5040-CBA05EB0E144}"/>
              </a:ext>
            </a:extLst>
          </p:cNvPr>
          <p:cNvSpPr txBox="1"/>
          <p:nvPr/>
        </p:nvSpPr>
        <p:spPr>
          <a:xfrm>
            <a:off x="445168" y="335845"/>
            <a:ext cx="11598442" cy="6186309"/>
          </a:xfrm>
          <a:prstGeom prst="rect">
            <a:avLst/>
          </a:prstGeom>
          <a:noFill/>
        </p:spPr>
        <p:txBody>
          <a:bodyPr wrap="square">
            <a:spAutoFit/>
          </a:bodyPr>
          <a:lstStyle/>
          <a:p>
            <a:r>
              <a:rPr lang="en-US" sz="6600" b="1" i="0" baseline="30000" dirty="0">
                <a:solidFill>
                  <a:srgbClr val="000000"/>
                </a:solidFill>
                <a:effectLst/>
                <a:latin typeface="system-ui"/>
              </a:rPr>
              <a:t>3 </a:t>
            </a:r>
            <a:r>
              <a:rPr lang="en-US" sz="6600" b="1" i="0" dirty="0">
                <a:solidFill>
                  <a:srgbClr val="000000"/>
                </a:solidFill>
                <a:effectLst/>
                <a:latin typeface="system-ui"/>
              </a:rPr>
              <a:t>And if I go and prepare a place for you, I will come again and will take you to myself, that where I am you may be also. </a:t>
            </a:r>
            <a:r>
              <a:rPr lang="en-US" sz="6600" b="1" i="0" baseline="30000" dirty="0">
                <a:solidFill>
                  <a:srgbClr val="000000"/>
                </a:solidFill>
                <a:effectLst/>
                <a:latin typeface="system-ui"/>
              </a:rPr>
              <a:t>4 </a:t>
            </a:r>
            <a:r>
              <a:rPr lang="en-US" sz="6600" b="1" i="0" dirty="0">
                <a:solidFill>
                  <a:srgbClr val="000000"/>
                </a:solidFill>
                <a:effectLst/>
                <a:latin typeface="system-ui"/>
              </a:rPr>
              <a:t>And you know the way to where I am going.”</a:t>
            </a:r>
            <a:endParaRPr lang="en-GB" sz="6600" b="1" dirty="0"/>
          </a:p>
        </p:txBody>
      </p:sp>
    </p:spTree>
    <p:extLst>
      <p:ext uri="{BB962C8B-B14F-4D97-AF65-F5344CB8AC3E}">
        <p14:creationId xmlns:p14="http://schemas.microsoft.com/office/powerpoint/2010/main" val="2434114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73A70FC9-4D2C-F6EB-2F7F-6FC3B9529A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11BF1E-1528-6D73-73FD-AB8AA9F305E3}"/>
              </a:ext>
            </a:extLst>
          </p:cNvPr>
          <p:cNvSpPr txBox="1"/>
          <p:nvPr/>
        </p:nvSpPr>
        <p:spPr>
          <a:xfrm>
            <a:off x="685800" y="1118938"/>
            <a:ext cx="11141242" cy="4154984"/>
          </a:xfrm>
          <a:prstGeom prst="rect">
            <a:avLst/>
          </a:prstGeom>
          <a:noFill/>
        </p:spPr>
        <p:txBody>
          <a:bodyPr wrap="square">
            <a:spAutoFit/>
          </a:bodyPr>
          <a:lstStyle/>
          <a:p>
            <a:r>
              <a:rPr lang="en-US" sz="6600" b="1" i="0" baseline="30000" dirty="0">
                <a:solidFill>
                  <a:srgbClr val="000000"/>
                </a:solidFill>
                <a:effectLst/>
                <a:latin typeface="system-ui"/>
              </a:rPr>
              <a:t>5 </a:t>
            </a:r>
            <a:r>
              <a:rPr lang="en-US" sz="6600" b="1" i="0" dirty="0">
                <a:solidFill>
                  <a:srgbClr val="000000"/>
                </a:solidFill>
                <a:effectLst/>
                <a:latin typeface="system-ui"/>
              </a:rPr>
              <a:t>Thomas said to him, “Lord, we do not know where you are going. How can we know the way?”</a:t>
            </a:r>
            <a:endParaRPr lang="en-GB" sz="6600" b="1" dirty="0"/>
          </a:p>
        </p:txBody>
      </p:sp>
    </p:spTree>
    <p:extLst>
      <p:ext uri="{BB962C8B-B14F-4D97-AF65-F5344CB8AC3E}">
        <p14:creationId xmlns:p14="http://schemas.microsoft.com/office/powerpoint/2010/main" val="1257354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BCF9A0D2-74B0-612F-44D4-03E45A58A7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80512C-F1C7-99DD-EA74-F597B9CBA60A}"/>
              </a:ext>
            </a:extLst>
          </p:cNvPr>
          <p:cNvSpPr txBox="1"/>
          <p:nvPr/>
        </p:nvSpPr>
        <p:spPr>
          <a:xfrm>
            <a:off x="661737" y="757990"/>
            <a:ext cx="11117179" cy="4154984"/>
          </a:xfrm>
          <a:prstGeom prst="rect">
            <a:avLst/>
          </a:prstGeom>
          <a:noFill/>
        </p:spPr>
        <p:txBody>
          <a:bodyPr wrap="square">
            <a:spAutoFit/>
          </a:bodyPr>
          <a:lstStyle/>
          <a:p>
            <a:r>
              <a:rPr lang="en-US" sz="6600" b="1" i="0" dirty="0">
                <a:solidFill>
                  <a:srgbClr val="000000"/>
                </a:solidFill>
                <a:effectLst/>
                <a:latin typeface="system-ui"/>
              </a:rPr>
              <a:t> </a:t>
            </a:r>
            <a:r>
              <a:rPr lang="en-US" sz="6600" b="1" i="0" baseline="30000" dirty="0">
                <a:solidFill>
                  <a:srgbClr val="000000"/>
                </a:solidFill>
                <a:effectLst/>
                <a:latin typeface="system-ui"/>
              </a:rPr>
              <a:t>6 </a:t>
            </a:r>
            <a:r>
              <a:rPr lang="en-US" sz="6600" b="1" i="0" dirty="0">
                <a:solidFill>
                  <a:srgbClr val="000000"/>
                </a:solidFill>
                <a:effectLst/>
                <a:latin typeface="system-ui"/>
              </a:rPr>
              <a:t>Jesus said to him, “I am the way, and the truth, and the life. No one comes to the Father except through me. </a:t>
            </a:r>
            <a:endParaRPr lang="en-GB" sz="6600" b="1" dirty="0"/>
          </a:p>
        </p:txBody>
      </p:sp>
    </p:spTree>
    <p:extLst>
      <p:ext uri="{BB962C8B-B14F-4D97-AF65-F5344CB8AC3E}">
        <p14:creationId xmlns:p14="http://schemas.microsoft.com/office/powerpoint/2010/main" val="4224391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2F2FD692-6AD3-A746-634F-448C21813C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8F67D7-A6FF-687A-F8F8-73A1D4B0A207}"/>
              </a:ext>
            </a:extLst>
          </p:cNvPr>
          <p:cNvSpPr txBox="1"/>
          <p:nvPr/>
        </p:nvSpPr>
        <p:spPr>
          <a:xfrm>
            <a:off x="577515" y="866274"/>
            <a:ext cx="11381874" cy="4154984"/>
          </a:xfrm>
          <a:prstGeom prst="rect">
            <a:avLst/>
          </a:prstGeom>
          <a:noFill/>
        </p:spPr>
        <p:txBody>
          <a:bodyPr wrap="square">
            <a:spAutoFit/>
          </a:bodyPr>
          <a:lstStyle/>
          <a:p>
            <a:r>
              <a:rPr lang="en-US" sz="6600" b="1" i="0" baseline="30000" dirty="0">
                <a:solidFill>
                  <a:srgbClr val="000000"/>
                </a:solidFill>
                <a:effectLst/>
                <a:latin typeface="system-ui"/>
              </a:rPr>
              <a:t>7 </a:t>
            </a:r>
            <a:r>
              <a:rPr lang="en-US" sz="6600" b="1" i="0" dirty="0">
                <a:solidFill>
                  <a:srgbClr val="000000"/>
                </a:solidFill>
                <a:effectLst/>
                <a:latin typeface="system-ui"/>
              </a:rPr>
              <a:t>If you had known me, you would have known my Father also</a:t>
            </a:r>
            <a:r>
              <a:rPr lang="en-US" sz="6600" b="1" dirty="0">
                <a:solidFill>
                  <a:srgbClr val="000000"/>
                </a:solidFill>
                <a:latin typeface="system-ui"/>
              </a:rPr>
              <a:t>.</a:t>
            </a:r>
            <a:r>
              <a:rPr lang="en-US" sz="6600" b="1" i="0" dirty="0">
                <a:solidFill>
                  <a:srgbClr val="000000"/>
                </a:solidFill>
                <a:effectLst/>
                <a:latin typeface="system-ui"/>
              </a:rPr>
              <a:t> From now on you do know him and have seen him.”</a:t>
            </a:r>
            <a:endParaRPr lang="en-GB" sz="6600" b="1" dirty="0"/>
          </a:p>
        </p:txBody>
      </p:sp>
    </p:spTree>
    <p:extLst>
      <p:ext uri="{BB962C8B-B14F-4D97-AF65-F5344CB8AC3E}">
        <p14:creationId xmlns:p14="http://schemas.microsoft.com/office/powerpoint/2010/main" val="3133982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F9A8954D-D77B-DF50-D873-7BBB84BEDF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F7E8D4-DE09-5F24-AE29-2DBDF5496DE3}"/>
              </a:ext>
            </a:extLst>
          </p:cNvPr>
          <p:cNvSpPr txBox="1"/>
          <p:nvPr/>
        </p:nvSpPr>
        <p:spPr>
          <a:xfrm>
            <a:off x="348916" y="1347537"/>
            <a:ext cx="11494168" cy="3139321"/>
          </a:xfrm>
          <a:prstGeom prst="rect">
            <a:avLst/>
          </a:prstGeom>
          <a:noFill/>
        </p:spPr>
        <p:txBody>
          <a:bodyPr wrap="square">
            <a:spAutoFit/>
          </a:bodyPr>
          <a:lstStyle/>
          <a:p>
            <a:r>
              <a:rPr lang="en-US" sz="6600" b="1" i="0" baseline="30000" dirty="0">
                <a:solidFill>
                  <a:srgbClr val="000000"/>
                </a:solidFill>
                <a:effectLst/>
                <a:latin typeface="system-ui"/>
              </a:rPr>
              <a:t>8 </a:t>
            </a:r>
            <a:r>
              <a:rPr lang="en-US" sz="6600" b="1" i="0" dirty="0">
                <a:solidFill>
                  <a:srgbClr val="000000"/>
                </a:solidFill>
                <a:effectLst/>
                <a:latin typeface="system-ui"/>
              </a:rPr>
              <a:t>Philip said to him, “Lord, show us the Father, and it is enough for us.” </a:t>
            </a:r>
            <a:endParaRPr lang="en-GB" sz="6600" b="1" dirty="0"/>
          </a:p>
        </p:txBody>
      </p:sp>
    </p:spTree>
    <p:extLst>
      <p:ext uri="{BB962C8B-B14F-4D97-AF65-F5344CB8AC3E}">
        <p14:creationId xmlns:p14="http://schemas.microsoft.com/office/powerpoint/2010/main" val="1586966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D34197BA-4A55-C409-DF24-8713C8BBE40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847F68-4CFE-EA12-55CB-370DDB123997}"/>
              </a:ext>
            </a:extLst>
          </p:cNvPr>
          <p:cNvSpPr txBox="1"/>
          <p:nvPr/>
        </p:nvSpPr>
        <p:spPr>
          <a:xfrm>
            <a:off x="481263" y="335845"/>
            <a:ext cx="11478126" cy="6186309"/>
          </a:xfrm>
          <a:prstGeom prst="rect">
            <a:avLst/>
          </a:prstGeom>
          <a:noFill/>
        </p:spPr>
        <p:txBody>
          <a:bodyPr wrap="square">
            <a:spAutoFit/>
          </a:bodyPr>
          <a:lstStyle/>
          <a:p>
            <a:r>
              <a:rPr lang="en-US" sz="6600" b="1" i="0" baseline="30000" dirty="0">
                <a:solidFill>
                  <a:srgbClr val="000000"/>
                </a:solidFill>
                <a:effectLst/>
              </a:rPr>
              <a:t>9 </a:t>
            </a:r>
            <a:r>
              <a:rPr lang="en-US" sz="6600" b="1" i="0" dirty="0">
                <a:solidFill>
                  <a:srgbClr val="000000"/>
                </a:solidFill>
                <a:effectLst/>
              </a:rPr>
              <a:t>Jesus said to him, “Have I been with you so long, and you still do not know me, Philip? Whoever has seen me has seen the Father. How can you say, ‘Show us the Father’? </a:t>
            </a:r>
            <a:endParaRPr lang="en-GB" sz="6600" b="1" dirty="0"/>
          </a:p>
        </p:txBody>
      </p:sp>
    </p:spTree>
    <p:extLst>
      <p:ext uri="{BB962C8B-B14F-4D97-AF65-F5344CB8AC3E}">
        <p14:creationId xmlns:p14="http://schemas.microsoft.com/office/powerpoint/2010/main" val="1718984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88BAC5BE-DAA1-A34E-007C-385B04DCAF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ADB3D67-558E-E8CB-41E4-E2DE1A8FC700}"/>
              </a:ext>
            </a:extLst>
          </p:cNvPr>
          <p:cNvSpPr txBox="1"/>
          <p:nvPr/>
        </p:nvSpPr>
        <p:spPr>
          <a:xfrm>
            <a:off x="272716" y="216569"/>
            <a:ext cx="11646568" cy="6186309"/>
          </a:xfrm>
          <a:prstGeom prst="rect">
            <a:avLst/>
          </a:prstGeom>
          <a:noFill/>
        </p:spPr>
        <p:txBody>
          <a:bodyPr wrap="square">
            <a:spAutoFit/>
          </a:bodyPr>
          <a:lstStyle/>
          <a:p>
            <a:pPr algn="l">
              <a:buNone/>
            </a:pPr>
            <a:r>
              <a:rPr lang="en-US" sz="6600" b="1" i="0" baseline="30000" dirty="0">
                <a:solidFill>
                  <a:srgbClr val="000000"/>
                </a:solidFill>
                <a:effectLst/>
              </a:rPr>
              <a:t>10 </a:t>
            </a:r>
            <a:r>
              <a:rPr lang="en-US" sz="6600" b="1" i="0" dirty="0">
                <a:solidFill>
                  <a:srgbClr val="000000"/>
                </a:solidFill>
                <a:effectLst/>
              </a:rPr>
              <a:t>Do you not believe that I am in the Father and the Father is in me? The words that I say to you I do not speak on my own authority, but the Father who dwells in me does his works. </a:t>
            </a:r>
          </a:p>
        </p:txBody>
      </p:sp>
    </p:spTree>
    <p:extLst>
      <p:ext uri="{BB962C8B-B14F-4D97-AF65-F5344CB8AC3E}">
        <p14:creationId xmlns:p14="http://schemas.microsoft.com/office/powerpoint/2010/main" val="2693845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72D743B6-90C4-50F5-B774-9AE5783F4A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E7FD3A-004B-4766-3CE5-69680123841B}"/>
              </a:ext>
            </a:extLst>
          </p:cNvPr>
          <p:cNvSpPr txBox="1"/>
          <p:nvPr/>
        </p:nvSpPr>
        <p:spPr>
          <a:xfrm>
            <a:off x="441158" y="926432"/>
            <a:ext cx="11309684" cy="4154984"/>
          </a:xfrm>
          <a:prstGeom prst="rect">
            <a:avLst/>
          </a:prstGeom>
          <a:noFill/>
        </p:spPr>
        <p:txBody>
          <a:bodyPr wrap="square">
            <a:spAutoFit/>
          </a:bodyPr>
          <a:lstStyle/>
          <a:p>
            <a:pPr algn="l">
              <a:buNone/>
            </a:pPr>
            <a:r>
              <a:rPr lang="en-US" sz="6600" b="1" i="0" baseline="30000" dirty="0">
                <a:solidFill>
                  <a:srgbClr val="000000"/>
                </a:solidFill>
                <a:effectLst/>
              </a:rPr>
              <a:t>11 </a:t>
            </a:r>
            <a:r>
              <a:rPr lang="en-US" sz="6600" b="1" i="0" dirty="0">
                <a:solidFill>
                  <a:srgbClr val="000000"/>
                </a:solidFill>
                <a:effectLst/>
              </a:rPr>
              <a:t>Believe me that I am in the Father and the Father is in me, or else believe on account of the works themselves.</a:t>
            </a:r>
          </a:p>
        </p:txBody>
      </p:sp>
    </p:spTree>
    <p:extLst>
      <p:ext uri="{BB962C8B-B14F-4D97-AF65-F5344CB8AC3E}">
        <p14:creationId xmlns:p14="http://schemas.microsoft.com/office/powerpoint/2010/main" val="2015358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BDE7482-9889-C7BE-060F-37AAE6F597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81EC3D8-C0C6-50BE-67C9-7831DF38E16A}"/>
              </a:ext>
            </a:extLst>
          </p:cNvPr>
          <p:cNvSpPr txBox="1"/>
          <p:nvPr/>
        </p:nvSpPr>
        <p:spPr>
          <a:xfrm>
            <a:off x="336884" y="216568"/>
            <a:ext cx="11670632" cy="6186309"/>
          </a:xfrm>
          <a:prstGeom prst="rect">
            <a:avLst/>
          </a:prstGeom>
          <a:noFill/>
        </p:spPr>
        <p:txBody>
          <a:bodyPr wrap="square">
            <a:spAutoFit/>
          </a:bodyPr>
          <a:lstStyle/>
          <a:p>
            <a:pPr algn="l">
              <a:buNone/>
            </a:pPr>
            <a:r>
              <a:rPr lang="en-US" sz="6600" b="1" i="0" baseline="30000" dirty="0">
                <a:solidFill>
                  <a:srgbClr val="000000"/>
                </a:solidFill>
                <a:effectLst/>
              </a:rPr>
              <a:t>12 </a:t>
            </a:r>
            <a:r>
              <a:rPr lang="en-US" sz="6600" b="1" i="0" dirty="0">
                <a:solidFill>
                  <a:srgbClr val="000000"/>
                </a:solidFill>
                <a:effectLst/>
              </a:rPr>
              <a:t>“Truly, truly, I say to you, whoever believes in me will also do the works that I do; and greater works than these will he do, because I am going to the Father. </a:t>
            </a:r>
          </a:p>
        </p:txBody>
      </p:sp>
    </p:spTree>
    <p:extLst>
      <p:ext uri="{BB962C8B-B14F-4D97-AF65-F5344CB8AC3E}">
        <p14:creationId xmlns:p14="http://schemas.microsoft.com/office/powerpoint/2010/main" val="3942702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4B863835-5C8A-AF86-A396-10EE74C661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8CC1CA-CD92-70A6-2B1F-9F012B939DC9}"/>
              </a:ext>
            </a:extLst>
          </p:cNvPr>
          <p:cNvSpPr txBox="1"/>
          <p:nvPr/>
        </p:nvSpPr>
        <p:spPr>
          <a:xfrm>
            <a:off x="372979" y="481264"/>
            <a:ext cx="11634537" cy="5170646"/>
          </a:xfrm>
          <a:prstGeom prst="rect">
            <a:avLst/>
          </a:prstGeom>
          <a:noFill/>
        </p:spPr>
        <p:txBody>
          <a:bodyPr wrap="square">
            <a:spAutoFit/>
          </a:bodyPr>
          <a:lstStyle/>
          <a:p>
            <a:r>
              <a:rPr lang="en-US" sz="6600" b="1" i="0" baseline="30000" dirty="0">
                <a:solidFill>
                  <a:srgbClr val="000000"/>
                </a:solidFill>
                <a:effectLst/>
              </a:rPr>
              <a:t>13 </a:t>
            </a:r>
            <a:r>
              <a:rPr lang="en-US" sz="6600" b="1" i="0" dirty="0">
                <a:solidFill>
                  <a:srgbClr val="000000"/>
                </a:solidFill>
                <a:effectLst/>
              </a:rPr>
              <a:t>Whatever you ask in my name, this I will do, that the Father may be glorified in the Son. </a:t>
            </a:r>
            <a:r>
              <a:rPr lang="en-US" sz="6600" b="1" i="0" baseline="30000" dirty="0">
                <a:solidFill>
                  <a:srgbClr val="000000"/>
                </a:solidFill>
                <a:effectLst/>
              </a:rPr>
              <a:t>14 </a:t>
            </a:r>
            <a:r>
              <a:rPr lang="en-US" sz="6600" b="1" i="0" dirty="0">
                <a:solidFill>
                  <a:srgbClr val="000000"/>
                </a:solidFill>
                <a:effectLst/>
              </a:rPr>
              <a:t>If you ask me</a:t>
            </a:r>
            <a:r>
              <a:rPr lang="en-US" sz="6600" b="1" baseline="30000" dirty="0">
                <a:solidFill>
                  <a:srgbClr val="000000"/>
                </a:solidFill>
              </a:rPr>
              <a:t> </a:t>
            </a:r>
            <a:r>
              <a:rPr lang="en-US" sz="6600" b="1" i="0" dirty="0">
                <a:solidFill>
                  <a:srgbClr val="000000"/>
                </a:solidFill>
                <a:effectLst/>
              </a:rPr>
              <a:t>anything in my name, I will do it.</a:t>
            </a:r>
            <a:endParaRPr lang="en-GB" sz="6600" b="1" dirty="0"/>
          </a:p>
        </p:txBody>
      </p:sp>
    </p:spTree>
    <p:extLst>
      <p:ext uri="{BB962C8B-B14F-4D97-AF65-F5344CB8AC3E}">
        <p14:creationId xmlns:p14="http://schemas.microsoft.com/office/powerpoint/2010/main" val="219273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385870" y="116062"/>
            <a:ext cx="7267075" cy="933092"/>
          </a:xfrm>
          <a:prstGeom prst="rect">
            <a:avLst/>
          </a:prstGeom>
          <a:noFill/>
        </p:spPr>
        <p:txBody>
          <a:bodyPr wrap="square" rtlCol="0">
            <a:spAutoFit/>
          </a:bodyPr>
          <a:lstStyle/>
          <a:p>
            <a:r>
              <a:rPr lang="en-US" sz="5400" b="1" dirty="0"/>
              <a:t>Call to Worship…</a:t>
            </a:r>
          </a:p>
        </p:txBody>
      </p:sp>
      <p:sp>
        <p:nvSpPr>
          <p:cNvPr id="4" name="TextBox 3">
            <a:extLst>
              <a:ext uri="{FF2B5EF4-FFF2-40B4-BE49-F238E27FC236}">
                <a16:creationId xmlns:a16="http://schemas.microsoft.com/office/drawing/2014/main" id="{E5C6931F-16EF-B476-734E-BE4051ACCC6A}"/>
              </a:ext>
            </a:extLst>
          </p:cNvPr>
          <p:cNvSpPr txBox="1"/>
          <p:nvPr/>
        </p:nvSpPr>
        <p:spPr>
          <a:xfrm>
            <a:off x="603584" y="1293309"/>
            <a:ext cx="10984832" cy="4862870"/>
          </a:xfrm>
          <a:prstGeom prst="rect">
            <a:avLst/>
          </a:prstGeom>
          <a:noFill/>
        </p:spPr>
        <p:txBody>
          <a:bodyPr wrap="square">
            <a:spAutoFit/>
          </a:bodyPr>
          <a:lstStyle/>
          <a:p>
            <a:r>
              <a:rPr lang="en-US" sz="5400" b="1" dirty="0"/>
              <a:t>Leader:  Easter people, in the midst of our questions and doubts, Jesus answers: </a:t>
            </a:r>
          </a:p>
          <a:p>
            <a:endParaRPr lang="en-US" sz="4000" b="1" dirty="0"/>
          </a:p>
          <a:p>
            <a:r>
              <a:rPr lang="en-US" sz="5400" b="1" dirty="0"/>
              <a:t>People:  I am the way, the truth, and the life. </a:t>
            </a:r>
            <a:endParaRPr lang="en-GB" sz="5400" b="1" dirty="0"/>
          </a:p>
        </p:txBody>
      </p:sp>
    </p:spTree>
    <p:extLst>
      <p:ext uri="{BB962C8B-B14F-4D97-AF65-F5344CB8AC3E}">
        <p14:creationId xmlns:p14="http://schemas.microsoft.com/office/powerpoint/2010/main" val="3028967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F8CAD1-FEF3-53D1-0B75-5B6684E8C210}"/>
              </a:ext>
            </a:extLst>
          </p:cNvPr>
          <p:cNvSpPr>
            <a:spLocks noGrp="1"/>
          </p:cNvSpPr>
          <p:nvPr>
            <p:ph type="subTitle" idx="1"/>
          </p:nvPr>
        </p:nvSpPr>
        <p:spPr>
          <a:xfrm>
            <a:off x="2028946" y="3039003"/>
            <a:ext cx="8514444" cy="1257284"/>
          </a:xfrm>
        </p:spPr>
        <p:txBody>
          <a:bodyPr anchor="t">
            <a:normAutofit/>
          </a:bodyPr>
          <a:lstStyle/>
          <a:p>
            <a:r>
              <a:rPr lang="en-US" sz="7200" b="1" dirty="0">
                <a:solidFill>
                  <a:srgbClr val="FFFFFF"/>
                </a:solidFill>
                <a:latin typeface="Gabriola" pitchFamily="82" charset="0"/>
              </a:rPr>
              <a:t>Rev. Doris R. Bright, Pastor</a:t>
            </a:r>
          </a:p>
          <a:p>
            <a:endParaRPr lang="en-US" sz="7200" b="1" dirty="0">
              <a:solidFill>
                <a:srgbClr val="FFFFFF"/>
              </a:solidFill>
              <a:latin typeface="Gabriola" pitchFamily="82" charset="0"/>
            </a:endParaRPr>
          </a:p>
        </p:txBody>
      </p:sp>
      <p:sp>
        <p:nvSpPr>
          <p:cNvPr id="2" name="TextBox 1">
            <a:extLst>
              <a:ext uri="{FF2B5EF4-FFF2-40B4-BE49-F238E27FC236}">
                <a16:creationId xmlns:a16="http://schemas.microsoft.com/office/drawing/2014/main" id="{2DB79762-B995-50B3-59D3-B5CB4807A413}"/>
              </a:ext>
            </a:extLst>
          </p:cNvPr>
          <p:cNvSpPr txBox="1"/>
          <p:nvPr/>
        </p:nvSpPr>
        <p:spPr>
          <a:xfrm>
            <a:off x="3826042" y="1540042"/>
            <a:ext cx="5041232"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rPr>
              <a:t>The Message</a:t>
            </a:r>
            <a:endParaRPr lang="en-GB"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783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5000" b="-5000"/>
          </a:stretch>
        </a:blipFill>
        <a:effectLst/>
      </p:bgPr>
    </p:bg>
    <p:spTree>
      <p:nvGrpSpPr>
        <p:cNvPr id="1" name="">
          <a:extLst>
            <a:ext uri="{FF2B5EF4-FFF2-40B4-BE49-F238E27FC236}">
              <a16:creationId xmlns:a16="http://schemas.microsoft.com/office/drawing/2014/main" id="{1BA82DD7-E281-DD3C-6E46-E9775D9C8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C9798-F28A-8EBD-182F-20D96B911902}"/>
              </a:ext>
            </a:extLst>
          </p:cNvPr>
          <p:cNvSpPr>
            <a:spLocks noGrp="1"/>
          </p:cNvSpPr>
          <p:nvPr>
            <p:ph type="title"/>
          </p:nvPr>
        </p:nvSpPr>
        <p:spPr>
          <a:xfrm>
            <a:off x="797602" y="1543506"/>
            <a:ext cx="10596795" cy="3770988"/>
          </a:xfrm>
        </p:spPr>
        <p:txBody>
          <a:bodyPr vert="horz" lIns="91440" tIns="45720" rIns="91440" bIns="0" rtlCol="0" anchor="ctr">
            <a:normAutofit/>
          </a:bodyPr>
          <a:lstStyle/>
          <a:p>
            <a:pPr algn="ctr"/>
            <a:r>
              <a:rPr lang="en-US" sz="7200" b="1" dirty="0">
                <a:solidFill>
                  <a:schemeClr val="bg1"/>
                </a:solidFill>
                <a:latin typeface="Arial Rounded MT Bold" panose="020F0704030504030204" pitchFamily="34" charset="0"/>
                <a:cs typeface="Calibri Light" panose="020F0302020204030204" pitchFamily="34" charset="0"/>
              </a:rPr>
              <a:t>Invitational  /  Altar Call</a:t>
            </a:r>
            <a:br>
              <a:rPr lang="en-US" sz="7200" b="1" dirty="0">
                <a:solidFill>
                  <a:schemeClr val="bg1"/>
                </a:solidFill>
                <a:latin typeface="Arial Rounded MT Bold" panose="020F0704030504030204" pitchFamily="34" charset="0"/>
                <a:cs typeface="Calibri Light" panose="020F0302020204030204" pitchFamily="34" charset="0"/>
              </a:rPr>
            </a:br>
            <a:br>
              <a:rPr lang="en-US" sz="7200" b="1" dirty="0">
                <a:solidFill>
                  <a:schemeClr val="bg1"/>
                </a:solidFill>
                <a:latin typeface="Arial Rounded MT Bold" panose="020F0704030504030204" pitchFamily="34" charset="0"/>
                <a:cs typeface="Calibri Light" panose="020F0302020204030204" pitchFamily="34" charset="0"/>
              </a:rPr>
            </a:br>
            <a:r>
              <a:rPr lang="en-US" sz="7200" b="1" dirty="0">
                <a:solidFill>
                  <a:schemeClr val="bg1"/>
                </a:solidFill>
                <a:latin typeface="Arial Rounded MT Bold" panose="020F0704030504030204" pitchFamily="34" charset="0"/>
                <a:cs typeface="Calibri Light" panose="020F0302020204030204" pitchFamily="34" charset="0"/>
              </a:rPr>
              <a:t>Wesley’s Ensemble</a:t>
            </a:r>
            <a:endParaRPr lang="en-US" sz="96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1172392481"/>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E5292-244C-4034-9C20-8279EDA96F9A}"/>
              </a:ext>
            </a:extLst>
          </p:cNvPr>
          <p:cNvPicPr>
            <a:picLocks noChangeAspect="1"/>
          </p:cNvPicPr>
          <p:nvPr/>
        </p:nvPicPr>
        <p:blipFill>
          <a:blip r:embed="rId2"/>
          <a:stretch>
            <a:fillRect/>
          </a:stretch>
        </p:blipFill>
        <p:spPr>
          <a:xfrm>
            <a:off x="0" y="17928"/>
            <a:ext cx="12192000" cy="6840071"/>
          </a:xfrm>
          <a:prstGeom prst="rect">
            <a:avLst/>
          </a:prstGeom>
          <a:ln>
            <a:noFill/>
          </a:ln>
          <a:effectLst>
            <a:softEdge rad="112500"/>
          </a:effectLst>
        </p:spPr>
      </p:pic>
    </p:spTree>
    <p:extLst>
      <p:ext uri="{BB962C8B-B14F-4D97-AF65-F5344CB8AC3E}">
        <p14:creationId xmlns:p14="http://schemas.microsoft.com/office/powerpoint/2010/main" val="617096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328954-538B-4694-B703-DF0700DFF20E}"/>
              </a:ext>
            </a:extLst>
          </p:cNvPr>
          <p:cNvSpPr txBox="1"/>
          <p:nvPr/>
        </p:nvSpPr>
        <p:spPr>
          <a:xfrm>
            <a:off x="308409" y="98932"/>
            <a:ext cx="11558009" cy="66171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INVITATION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Christ our Lord invites to his table all who love him, who earnestly repent of their sin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seek to live in peace with one another. </a:t>
            </a:r>
          </a:p>
        </p:txBody>
      </p:sp>
    </p:spTree>
    <p:extLst>
      <p:ext uri="{BB962C8B-B14F-4D97-AF65-F5344CB8AC3E}">
        <p14:creationId xmlns:p14="http://schemas.microsoft.com/office/powerpoint/2010/main" val="4156379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957A56-33C5-3943-A44F-A104A2934CFC}"/>
              </a:ext>
            </a:extLst>
          </p:cNvPr>
          <p:cNvSpPr txBox="1"/>
          <p:nvPr/>
        </p:nvSpPr>
        <p:spPr>
          <a:xfrm>
            <a:off x="848590" y="1402773"/>
            <a:ext cx="10494819"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Therefore, let us confess our sin before God and one another.</a:t>
            </a:r>
          </a:p>
        </p:txBody>
      </p:sp>
    </p:spTree>
    <p:extLst>
      <p:ext uri="{BB962C8B-B14F-4D97-AF65-F5344CB8AC3E}">
        <p14:creationId xmlns:p14="http://schemas.microsoft.com/office/powerpoint/2010/main" val="4058053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2AAA02-EA75-41D7-A468-953585E6B29B}"/>
              </a:ext>
            </a:extLst>
          </p:cNvPr>
          <p:cNvSpPr txBox="1"/>
          <p:nvPr/>
        </p:nvSpPr>
        <p:spPr>
          <a:xfrm>
            <a:off x="497724" y="474345"/>
            <a:ext cx="10825951"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prstClr val="black"/>
                </a:solidFill>
                <a:effectLst/>
                <a:uLnTx/>
                <a:uFillTx/>
                <a:latin typeface="Calibri" panose="020F0502020204030204"/>
                <a:ea typeface="+mn-ea"/>
                <a:cs typeface="+mn-cs"/>
              </a:rPr>
              <a:t>CONFESSION AND PARDON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Merciful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confess that we have not loved you with our whole heart.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failed to be an obedient church.</a:t>
            </a:r>
          </a:p>
        </p:txBody>
      </p:sp>
    </p:spTree>
    <p:extLst>
      <p:ext uri="{BB962C8B-B14F-4D97-AF65-F5344CB8AC3E}">
        <p14:creationId xmlns:p14="http://schemas.microsoft.com/office/powerpoint/2010/main" val="2682166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867D2C-9FED-7633-330B-D40AEC7186D7}"/>
              </a:ext>
            </a:extLst>
          </p:cNvPr>
          <p:cNvSpPr txBox="1"/>
          <p:nvPr/>
        </p:nvSpPr>
        <p:spPr>
          <a:xfrm>
            <a:off x="350874" y="405164"/>
            <a:ext cx="11663917" cy="563231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not done your will,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broken your law,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rebelled against your love,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not loved our neighbors,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and we have not heard the cry of the needy.</a:t>
            </a:r>
          </a:p>
        </p:txBody>
      </p:sp>
    </p:spTree>
    <p:extLst>
      <p:ext uri="{BB962C8B-B14F-4D97-AF65-F5344CB8AC3E}">
        <p14:creationId xmlns:p14="http://schemas.microsoft.com/office/powerpoint/2010/main" val="2841245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27579-A888-4B71-A237-022037613BFC}"/>
              </a:ext>
            </a:extLst>
          </p:cNvPr>
          <p:cNvSpPr txBox="1"/>
          <p:nvPr/>
        </p:nvSpPr>
        <p:spPr>
          <a:xfrm>
            <a:off x="471405" y="797510"/>
            <a:ext cx="11249189"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Forgive us, we pray.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Free us for joyful obedience,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through Jesus Christ our Lord. Amen.</a:t>
            </a:r>
          </a:p>
        </p:txBody>
      </p:sp>
    </p:spTree>
    <p:extLst>
      <p:ext uri="{BB962C8B-B14F-4D97-AF65-F5344CB8AC3E}">
        <p14:creationId xmlns:p14="http://schemas.microsoft.com/office/powerpoint/2010/main" val="765374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990533-317E-4B59-88AC-E1928DAF3A29}"/>
              </a:ext>
            </a:extLst>
          </p:cNvPr>
          <p:cNvSpPr txBox="1"/>
          <p:nvPr/>
        </p:nvSpPr>
        <p:spPr>
          <a:xfrm>
            <a:off x="616689" y="474345"/>
            <a:ext cx="10738883"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i="1"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Here the good news: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Christ died for us while we were yet sinners; that proves God’s love toward 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805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E73D68-7A2D-54C5-40F4-9FE7B3E56509}"/>
              </a:ext>
            </a:extLst>
          </p:cNvPr>
          <p:cNvSpPr txBox="1"/>
          <p:nvPr/>
        </p:nvSpPr>
        <p:spPr>
          <a:xfrm>
            <a:off x="565485" y="1118937"/>
            <a:ext cx="11309684" cy="4247317"/>
          </a:xfrm>
          <a:prstGeom prst="rect">
            <a:avLst/>
          </a:prstGeom>
          <a:noFill/>
        </p:spPr>
        <p:txBody>
          <a:bodyPr wrap="square">
            <a:spAutoFit/>
          </a:bodyPr>
          <a:lstStyle/>
          <a:p>
            <a:r>
              <a:rPr lang="en-US" sz="5400" b="1" dirty="0"/>
              <a:t>Leader:  In the midst of our worry and distress, Jesus assures us: </a:t>
            </a:r>
          </a:p>
          <a:p>
            <a:endParaRPr lang="en-US" sz="5400" b="1" dirty="0"/>
          </a:p>
          <a:p>
            <a:r>
              <a:rPr lang="en-US" sz="5400" b="1" dirty="0"/>
              <a:t>People:  I am the way, the truth, and the life. </a:t>
            </a:r>
            <a:endParaRPr lang="en-GB" sz="5400" b="1" dirty="0"/>
          </a:p>
        </p:txBody>
      </p:sp>
    </p:spTree>
    <p:extLst>
      <p:ext uri="{BB962C8B-B14F-4D97-AF65-F5344CB8AC3E}">
        <p14:creationId xmlns:p14="http://schemas.microsoft.com/office/powerpoint/2010/main" val="3091269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BA3C21-9F60-4773-BF0A-1F1E2482B118}"/>
              </a:ext>
            </a:extLst>
          </p:cNvPr>
          <p:cNvSpPr txBox="1"/>
          <p:nvPr/>
        </p:nvSpPr>
        <p:spPr>
          <a:xfrm>
            <a:off x="636846" y="1315440"/>
            <a:ext cx="10377576"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i="1" u="none" strike="noStrike" kern="1200" cap="none" spc="0" normalizeH="0" baseline="0" noProof="0" dirty="0">
                <a:ln>
                  <a:noFill/>
                </a:ln>
                <a:solidFill>
                  <a:srgbClr val="FF0000"/>
                </a:solidFill>
                <a:effectLst/>
                <a:uLnTx/>
                <a:uFillTx/>
                <a:latin typeface="Calibri" panose="020F0502020204030204"/>
                <a:ea typeface="+mn-ea"/>
                <a:cs typeface="+mn-cs"/>
              </a:rPr>
              <a:t>People to leader: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0047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B6BA6-9276-4E49-849C-699C6F17230F}"/>
              </a:ext>
            </a:extLst>
          </p:cNvPr>
          <p:cNvSpPr txBox="1"/>
          <p:nvPr/>
        </p:nvSpPr>
        <p:spPr>
          <a:xfrm>
            <a:off x="605575" y="1490008"/>
            <a:ext cx="10377576"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Glory to God. Amen</a:t>
            </a:r>
          </a:p>
        </p:txBody>
      </p:sp>
    </p:spTree>
    <p:extLst>
      <p:ext uri="{BB962C8B-B14F-4D97-AF65-F5344CB8AC3E}">
        <p14:creationId xmlns:p14="http://schemas.microsoft.com/office/powerpoint/2010/main" val="3633203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0D1EFE-1A22-45CD-9ADF-76F0BC845FC7}"/>
              </a:ext>
            </a:extLst>
          </p:cNvPr>
          <p:cNvSpPr txBox="1"/>
          <p:nvPr/>
        </p:nvSpPr>
        <p:spPr>
          <a:xfrm>
            <a:off x="714724" y="604993"/>
            <a:ext cx="1037757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TAKING THE BREAD AND CUP</a:t>
            </a:r>
          </a:p>
        </p:txBody>
      </p:sp>
      <p:sp>
        <p:nvSpPr>
          <p:cNvPr id="5" name="TextBox 4">
            <a:extLst>
              <a:ext uri="{FF2B5EF4-FFF2-40B4-BE49-F238E27FC236}">
                <a16:creationId xmlns:a16="http://schemas.microsoft.com/office/drawing/2014/main" id="{4392F5E5-FD5D-4943-B3AA-4348888CFAFA}"/>
              </a:ext>
            </a:extLst>
          </p:cNvPr>
          <p:cNvSpPr txBox="1"/>
          <p:nvPr/>
        </p:nvSpPr>
        <p:spPr>
          <a:xfrm>
            <a:off x="523337" y="1776581"/>
            <a:ext cx="10958617"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THE GREAT THANKSGIVING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Lord be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also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Lift up your hearts.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We lift them up to the Lord.</a:t>
            </a:r>
          </a:p>
        </p:txBody>
      </p:sp>
    </p:spTree>
    <p:extLst>
      <p:ext uri="{BB962C8B-B14F-4D97-AF65-F5344CB8AC3E}">
        <p14:creationId xmlns:p14="http://schemas.microsoft.com/office/powerpoint/2010/main" val="1894749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3BF810-2DA3-4CC1-A8D7-D8779384CCE2}"/>
              </a:ext>
            </a:extLst>
          </p:cNvPr>
          <p:cNvSpPr txBox="1"/>
          <p:nvPr/>
        </p:nvSpPr>
        <p:spPr>
          <a:xfrm>
            <a:off x="765464" y="731609"/>
            <a:ext cx="10661072" cy="51398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Let us give thanks to the Lord our God.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It is right to give our thanks and praise.</a:t>
            </a:r>
          </a:p>
        </p:txBody>
      </p:sp>
    </p:spTree>
    <p:extLst>
      <p:ext uri="{BB962C8B-B14F-4D97-AF65-F5344CB8AC3E}">
        <p14:creationId xmlns:p14="http://schemas.microsoft.com/office/powerpoint/2010/main" val="658012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7EFF8B-84CE-4919-B938-B8717E4EC774}"/>
              </a:ext>
            </a:extLst>
          </p:cNvPr>
          <p:cNvSpPr txBox="1"/>
          <p:nvPr/>
        </p:nvSpPr>
        <p:spPr>
          <a:xfrm>
            <a:off x="931584" y="669263"/>
            <a:ext cx="10810143"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It is right, and a good and joyful thing, always and everywhere to give thanks to you, Father Almighty, creator of heaven and earth.*</a:t>
            </a:r>
            <a:endPar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46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BFA58-2EC8-4CBF-A201-E0810B328335}"/>
              </a:ext>
            </a:extLst>
          </p:cNvPr>
          <p:cNvSpPr txBox="1"/>
          <p:nvPr/>
        </p:nvSpPr>
        <p:spPr>
          <a:xfrm>
            <a:off x="845799" y="843677"/>
            <a:ext cx="10833582"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with your people on earth and all the company of heaven we praise your name and join their unending hymn:</a:t>
            </a:r>
          </a:p>
        </p:txBody>
      </p:sp>
    </p:spTree>
    <p:extLst>
      <p:ext uri="{BB962C8B-B14F-4D97-AF65-F5344CB8AC3E}">
        <p14:creationId xmlns:p14="http://schemas.microsoft.com/office/powerpoint/2010/main" val="16559399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D1F926-A0A2-48F8-9F69-090F2C200F92}"/>
              </a:ext>
            </a:extLst>
          </p:cNvPr>
          <p:cNvSpPr txBox="1"/>
          <p:nvPr/>
        </p:nvSpPr>
        <p:spPr>
          <a:xfrm>
            <a:off x="593616" y="506291"/>
            <a:ext cx="1130421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Holy, holy, holy Lord, God of power and might, heaven and earth are full of your glory. Hosanna in the highest.  Blessed is he who comes in the name of the Lord. Hosanna in the highest.</a:t>
            </a:r>
          </a:p>
        </p:txBody>
      </p:sp>
    </p:spTree>
    <p:extLst>
      <p:ext uri="{BB962C8B-B14F-4D97-AF65-F5344CB8AC3E}">
        <p14:creationId xmlns:p14="http://schemas.microsoft.com/office/powerpoint/2010/main" val="252256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A96F3D-4E48-48D0-82D8-9CF77622D224}"/>
              </a:ext>
            </a:extLst>
          </p:cNvPr>
          <p:cNvSpPr txBox="1"/>
          <p:nvPr/>
        </p:nvSpPr>
        <p:spPr>
          <a:xfrm>
            <a:off x="1139644" y="918645"/>
            <a:ext cx="10654037"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Holy are you, and blessed is your Son Jesus Christ.* By the baptism of his suffering, death, and resurrection you give birth to your church, </a:t>
            </a:r>
          </a:p>
        </p:txBody>
      </p:sp>
    </p:spTree>
    <p:extLst>
      <p:ext uri="{BB962C8B-B14F-4D97-AF65-F5344CB8AC3E}">
        <p14:creationId xmlns:p14="http://schemas.microsoft.com/office/powerpoint/2010/main" val="1929447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21972A-8044-456E-8B4B-880751B53025}"/>
              </a:ext>
            </a:extLst>
          </p:cNvPr>
          <p:cNvSpPr txBox="1"/>
          <p:nvPr/>
        </p:nvSpPr>
        <p:spPr>
          <a:xfrm>
            <a:off x="739486" y="978759"/>
            <a:ext cx="10713027"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delivered us from slavery to sin and death, and made with us a new covenant by water and the Spirit.*</a:t>
            </a:r>
          </a:p>
        </p:txBody>
      </p:sp>
    </p:spTree>
    <p:extLst>
      <p:ext uri="{BB962C8B-B14F-4D97-AF65-F5344CB8AC3E}">
        <p14:creationId xmlns:p14="http://schemas.microsoft.com/office/powerpoint/2010/main" val="3058308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16699-C764-4EF2-BD79-6A9E84D9F7E4}"/>
              </a:ext>
            </a:extLst>
          </p:cNvPr>
          <p:cNvSpPr txBox="1"/>
          <p:nvPr/>
        </p:nvSpPr>
        <p:spPr>
          <a:xfrm>
            <a:off x="754768" y="843677"/>
            <a:ext cx="10682464"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On the night in which he gave himself up for us he took bread, gave thanks to you, broke the bread, gave it to his disciples, and said:</a:t>
            </a:r>
          </a:p>
        </p:txBody>
      </p:sp>
    </p:spTree>
    <p:extLst>
      <p:ext uri="{BB962C8B-B14F-4D97-AF65-F5344CB8AC3E}">
        <p14:creationId xmlns:p14="http://schemas.microsoft.com/office/powerpoint/2010/main" val="42654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1BD58-6DBA-DFE8-54AB-9495F1EE5E8E}"/>
              </a:ext>
            </a:extLst>
          </p:cNvPr>
          <p:cNvSpPr txBox="1"/>
          <p:nvPr/>
        </p:nvSpPr>
        <p:spPr>
          <a:xfrm>
            <a:off x="529389" y="697831"/>
            <a:ext cx="11321716" cy="5078313"/>
          </a:xfrm>
          <a:prstGeom prst="rect">
            <a:avLst/>
          </a:prstGeom>
          <a:noFill/>
        </p:spPr>
        <p:txBody>
          <a:bodyPr wrap="square">
            <a:spAutoFit/>
          </a:bodyPr>
          <a:lstStyle/>
          <a:p>
            <a:r>
              <a:rPr lang="en-US" sz="5400" b="1" dirty="0"/>
              <a:t>Leader   people In the midst of misinformation, confusion,                and distrust, Jesus reminds us: </a:t>
            </a:r>
          </a:p>
          <a:p>
            <a:endParaRPr lang="en-US" sz="5400" b="1" dirty="0"/>
          </a:p>
          <a:p>
            <a:r>
              <a:rPr lang="en-US" sz="5400" b="1" dirty="0"/>
              <a:t>People:  I am the way, the truth, and the life. </a:t>
            </a:r>
            <a:endParaRPr lang="en-GB" sz="5400" b="1" dirty="0"/>
          </a:p>
        </p:txBody>
      </p:sp>
    </p:spTree>
    <p:extLst>
      <p:ext uri="{BB962C8B-B14F-4D97-AF65-F5344CB8AC3E}">
        <p14:creationId xmlns:p14="http://schemas.microsoft.com/office/powerpoint/2010/main" val="13454938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9DAAE9-AAC8-8C20-CD4E-29A984D8DF62}"/>
              </a:ext>
            </a:extLst>
          </p:cNvPr>
          <p:cNvSpPr txBox="1"/>
          <p:nvPr/>
        </p:nvSpPr>
        <p:spPr>
          <a:xfrm>
            <a:off x="1226128" y="1126729"/>
            <a:ext cx="10214264" cy="41549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“Take, eat; this is my body which is given for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Do this in remembrance of me.”</a:t>
            </a:r>
          </a:p>
        </p:txBody>
      </p:sp>
    </p:spTree>
    <p:extLst>
      <p:ext uri="{BB962C8B-B14F-4D97-AF65-F5344CB8AC3E}">
        <p14:creationId xmlns:p14="http://schemas.microsoft.com/office/powerpoint/2010/main" val="2752208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D03583-1471-4CE3-95C7-5633284EEAA2}"/>
              </a:ext>
            </a:extLst>
          </p:cNvPr>
          <p:cNvSpPr txBox="1"/>
          <p:nvPr/>
        </p:nvSpPr>
        <p:spPr>
          <a:xfrm>
            <a:off x="884345" y="1242202"/>
            <a:ext cx="10423309"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When the supper was over, he took the cup, gave thanks to you, gave it to his disciples, and said:</a:t>
            </a:r>
          </a:p>
        </p:txBody>
      </p:sp>
    </p:spTree>
    <p:extLst>
      <p:ext uri="{BB962C8B-B14F-4D97-AF65-F5344CB8AC3E}">
        <p14:creationId xmlns:p14="http://schemas.microsoft.com/office/powerpoint/2010/main" val="22168140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34B0C-7F87-8543-D091-858406E46D30}"/>
              </a:ext>
            </a:extLst>
          </p:cNvPr>
          <p:cNvSpPr txBox="1"/>
          <p:nvPr/>
        </p:nvSpPr>
        <p:spPr>
          <a:xfrm>
            <a:off x="1167809" y="744280"/>
            <a:ext cx="10060172"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“Drink from this, all of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this is my blood of the new covenant, poured out for you and for many for the forgiveness of sins.</a:t>
            </a:r>
          </a:p>
        </p:txBody>
      </p:sp>
    </p:spTree>
    <p:extLst>
      <p:ext uri="{BB962C8B-B14F-4D97-AF65-F5344CB8AC3E}">
        <p14:creationId xmlns:p14="http://schemas.microsoft.com/office/powerpoint/2010/main" val="8969705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017A40-BA0E-678A-0BAE-06D7CA1B913A}"/>
              </a:ext>
            </a:extLst>
          </p:cNvPr>
          <p:cNvSpPr txBox="1"/>
          <p:nvPr/>
        </p:nvSpPr>
        <p:spPr>
          <a:xfrm>
            <a:off x="843516" y="1255771"/>
            <a:ext cx="10504967"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Do this, as often as your drink it, in remembrance of me.”</a:t>
            </a:r>
          </a:p>
        </p:txBody>
      </p:sp>
    </p:spTree>
    <p:extLst>
      <p:ext uri="{BB962C8B-B14F-4D97-AF65-F5344CB8AC3E}">
        <p14:creationId xmlns:p14="http://schemas.microsoft.com/office/powerpoint/2010/main" val="29476512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7DEF0D-91CC-498E-A63D-72983CE9A1DA}"/>
              </a:ext>
            </a:extLst>
          </p:cNvPr>
          <p:cNvSpPr txBox="1"/>
          <p:nvPr/>
        </p:nvSpPr>
        <p:spPr>
          <a:xfrm>
            <a:off x="432954" y="467372"/>
            <a:ext cx="11326091"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In remembrance of these your mighty acts in Jesus Christ, we offer ourselves in praise and thanksgiving as a holy and living sacrifice, </a:t>
            </a:r>
          </a:p>
        </p:txBody>
      </p:sp>
    </p:spTree>
    <p:extLst>
      <p:ext uri="{BB962C8B-B14F-4D97-AF65-F5344CB8AC3E}">
        <p14:creationId xmlns:p14="http://schemas.microsoft.com/office/powerpoint/2010/main" val="1301431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81FC8-4056-E64D-A74D-4CB277D9EBAD}"/>
              </a:ext>
            </a:extLst>
          </p:cNvPr>
          <p:cNvSpPr txBox="1"/>
          <p:nvPr/>
        </p:nvSpPr>
        <p:spPr>
          <a:xfrm>
            <a:off x="1073888" y="839972"/>
            <a:ext cx="10653823" cy="4524315"/>
          </a:xfrm>
          <a:prstGeom prst="rect">
            <a:avLst/>
          </a:prstGeom>
          <a:noFill/>
        </p:spPr>
        <p:txBody>
          <a:bodyPr wrap="square">
            <a:spAutoFit/>
          </a:bodyPr>
          <a:lstStyle/>
          <a:p>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 union with Christ’s offering for us, as we proclaim the mystery of faith.</a:t>
            </a:r>
            <a:endParaRPr lang="en-US" sz="7200" dirty="0"/>
          </a:p>
        </p:txBody>
      </p:sp>
    </p:spTree>
    <p:extLst>
      <p:ext uri="{BB962C8B-B14F-4D97-AF65-F5344CB8AC3E}">
        <p14:creationId xmlns:p14="http://schemas.microsoft.com/office/powerpoint/2010/main" val="1520616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032F41-6F48-422E-A95A-290C8FC4C0AD}"/>
              </a:ext>
            </a:extLst>
          </p:cNvPr>
          <p:cNvSpPr txBox="1"/>
          <p:nvPr/>
        </p:nvSpPr>
        <p:spPr>
          <a:xfrm>
            <a:off x="810883" y="1915064"/>
            <a:ext cx="10927461"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Christ has died; Christ is risen; Christ will come again.</a:t>
            </a:r>
          </a:p>
        </p:txBody>
      </p:sp>
    </p:spTree>
    <p:extLst>
      <p:ext uri="{BB962C8B-B14F-4D97-AF65-F5344CB8AC3E}">
        <p14:creationId xmlns:p14="http://schemas.microsoft.com/office/powerpoint/2010/main" val="119125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8E2F0C-64F9-4FBF-8CF9-A2F05D25EB3C}"/>
              </a:ext>
            </a:extLst>
          </p:cNvPr>
          <p:cNvSpPr txBox="1"/>
          <p:nvPr/>
        </p:nvSpPr>
        <p:spPr>
          <a:xfrm>
            <a:off x="457200" y="836762"/>
            <a:ext cx="1132367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Pour out your Holy Spirit on us gathered here, and on these gifts of bread and wine. </a:t>
            </a:r>
          </a:p>
        </p:txBody>
      </p:sp>
    </p:spTree>
    <p:extLst>
      <p:ext uri="{BB962C8B-B14F-4D97-AF65-F5344CB8AC3E}">
        <p14:creationId xmlns:p14="http://schemas.microsoft.com/office/powerpoint/2010/main" val="6069726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B7ED80-43AC-6210-C3CA-3579E3C2F201}"/>
              </a:ext>
            </a:extLst>
          </p:cNvPr>
          <p:cNvSpPr txBox="1"/>
          <p:nvPr/>
        </p:nvSpPr>
        <p:spPr>
          <a:xfrm>
            <a:off x="988827" y="925033"/>
            <a:ext cx="9813851" cy="4708981"/>
          </a:xfrm>
          <a:prstGeom prst="rect">
            <a:avLst/>
          </a:prstGeom>
          <a:noFill/>
        </p:spPr>
        <p:txBody>
          <a:bodyPr wrap="square">
            <a:spAutoFit/>
          </a:bodyPr>
          <a:lstStyle/>
          <a:p>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Make them be for us the body and blood of Christ, that we may be for the world the body of Christ, redeemed by his blood.”*</a:t>
            </a:r>
            <a:endParaRPr lang="en-US" sz="6000" dirty="0"/>
          </a:p>
        </p:txBody>
      </p:sp>
    </p:spTree>
    <p:extLst>
      <p:ext uri="{BB962C8B-B14F-4D97-AF65-F5344CB8AC3E}">
        <p14:creationId xmlns:p14="http://schemas.microsoft.com/office/powerpoint/2010/main" val="407614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22F06F-5C5A-4BFA-8D26-B4B6B24C8DAE}"/>
              </a:ext>
            </a:extLst>
          </p:cNvPr>
          <p:cNvSpPr txBox="1"/>
          <p:nvPr/>
        </p:nvSpPr>
        <p:spPr>
          <a:xfrm>
            <a:off x="757721" y="612844"/>
            <a:ext cx="10874297"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By your Spirit make us one with Christ, one with each other, and one in ministry to all the world, until Christ comes in final victory, and we feast at his heavenly banquet.</a:t>
            </a:r>
          </a:p>
        </p:txBody>
      </p:sp>
    </p:spTree>
    <p:extLst>
      <p:ext uri="{BB962C8B-B14F-4D97-AF65-F5344CB8AC3E}">
        <p14:creationId xmlns:p14="http://schemas.microsoft.com/office/powerpoint/2010/main" val="288359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0736C9-6E71-C810-D61B-CFA0D634378F}"/>
              </a:ext>
            </a:extLst>
          </p:cNvPr>
          <p:cNvSpPr txBox="1"/>
          <p:nvPr/>
        </p:nvSpPr>
        <p:spPr>
          <a:xfrm>
            <a:off x="782053" y="553454"/>
            <a:ext cx="11189368" cy="5632311"/>
          </a:xfrm>
          <a:prstGeom prst="rect">
            <a:avLst/>
          </a:prstGeom>
          <a:noFill/>
        </p:spPr>
        <p:txBody>
          <a:bodyPr wrap="square">
            <a:spAutoFit/>
          </a:bodyPr>
          <a:lstStyle/>
          <a:p>
            <a:r>
              <a:rPr lang="en-US" sz="6000" b="1" dirty="0"/>
              <a:t>Leader:  In the midst of dead ends and impossible                challenges, Jesus shows us: </a:t>
            </a:r>
          </a:p>
          <a:p>
            <a:endParaRPr lang="en-US" sz="6000" b="1" dirty="0"/>
          </a:p>
          <a:p>
            <a:r>
              <a:rPr lang="en-US" sz="6000" b="1" dirty="0"/>
              <a:t>People:  I am the way, the truth, and the life. </a:t>
            </a:r>
            <a:endParaRPr lang="en-GB" sz="6000" b="1" dirty="0"/>
          </a:p>
        </p:txBody>
      </p:sp>
    </p:spTree>
    <p:extLst>
      <p:ext uri="{BB962C8B-B14F-4D97-AF65-F5344CB8AC3E}">
        <p14:creationId xmlns:p14="http://schemas.microsoft.com/office/powerpoint/2010/main" val="17981796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876E9C-4AEA-4ABC-818C-E77DD795B872}"/>
              </a:ext>
            </a:extLst>
          </p:cNvPr>
          <p:cNvSpPr txBox="1"/>
          <p:nvPr/>
        </p:nvSpPr>
        <p:spPr>
          <a:xfrm>
            <a:off x="799381" y="953921"/>
            <a:ext cx="10593238"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Through your Son Jesus Christ, with the Holy Spirit in your holy church, all honor and glory is yours, almighty Father, now and for ever.  </a:t>
            </a:r>
            <a:r>
              <a:rPr lang="en-US" sz="6000" b="1" dirty="0">
                <a:solidFill>
                  <a:prstClr val="black"/>
                </a:solidFill>
                <a:latin typeface="Calibri" panose="020F0502020204030204"/>
              </a:rPr>
              <a:t>AMEN</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9167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BB3ADB-ACFC-497D-AEE0-3BF8A673E2E7}"/>
              </a:ext>
            </a:extLst>
          </p:cNvPr>
          <p:cNvSpPr txBox="1"/>
          <p:nvPr/>
        </p:nvSpPr>
        <p:spPr>
          <a:xfrm>
            <a:off x="1017916" y="500331"/>
            <a:ext cx="9713343"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now, with the confidence of children of God, let us pray: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THE LORD’S PRAYER</a:t>
            </a:r>
          </a:p>
        </p:txBody>
      </p:sp>
    </p:spTree>
    <p:extLst>
      <p:ext uri="{BB962C8B-B14F-4D97-AF65-F5344CB8AC3E}">
        <p14:creationId xmlns:p14="http://schemas.microsoft.com/office/powerpoint/2010/main" val="2572294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0F86E1-E30A-4D5D-9EF1-9866D3075D23}"/>
              </a:ext>
            </a:extLst>
          </p:cNvPr>
          <p:cNvSpPr txBox="1"/>
          <p:nvPr/>
        </p:nvSpPr>
        <p:spPr>
          <a:xfrm>
            <a:off x="284672" y="707366"/>
            <a:ext cx="10748513"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BREAKING THE BREAD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FF0000"/>
                </a:solidFill>
                <a:effectLst/>
                <a:uLnTx/>
                <a:uFillTx/>
                <a:latin typeface="Calibri" panose="020F0502020204030204"/>
                <a:ea typeface="+mn-ea"/>
                <a:cs typeface="+mn-cs"/>
              </a:rPr>
              <a:t>GIVING THE BREAD AND CUP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body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blood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27024057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A08D3C-18F5-4A2B-A13E-1D893A9A5BE0}"/>
              </a:ext>
            </a:extLst>
          </p:cNvPr>
          <p:cNvSpPr txBox="1"/>
          <p:nvPr/>
        </p:nvSpPr>
        <p:spPr>
          <a:xfrm>
            <a:off x="439946" y="497797"/>
            <a:ext cx="610318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HYMN OR SONG</a:t>
            </a:r>
          </a:p>
        </p:txBody>
      </p:sp>
      <p:sp>
        <p:nvSpPr>
          <p:cNvPr id="6" name="TextBox 5">
            <a:extLst>
              <a:ext uri="{FF2B5EF4-FFF2-40B4-BE49-F238E27FC236}">
                <a16:creationId xmlns:a16="http://schemas.microsoft.com/office/drawing/2014/main" id="{A10826BE-C386-44F2-B26F-328B9303C14D}"/>
              </a:ext>
            </a:extLst>
          </p:cNvPr>
          <p:cNvSpPr txBox="1"/>
          <p:nvPr/>
        </p:nvSpPr>
        <p:spPr>
          <a:xfrm>
            <a:off x="439946" y="2000462"/>
            <a:ext cx="10368951"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DISMISSAL WITH BLESSING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Go forth in peace.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grace of the Lord Jesus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the love of God, and the communion of the Holy Spirit be with you all.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31756112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29269E-86E7-ED1C-C8C8-F2F3B9FA5D59}"/>
              </a:ext>
            </a:extLst>
          </p:cNvPr>
          <p:cNvSpPr/>
          <p:nvPr/>
        </p:nvSpPr>
        <p:spPr>
          <a:xfrm>
            <a:off x="3668058" y="2596217"/>
            <a:ext cx="7560083" cy="1015663"/>
          </a:xfrm>
          <a:prstGeom prst="rect">
            <a:avLst/>
          </a:prstGeom>
        </p:spPr>
        <p:txBody>
          <a:bodyPr wrap="none">
            <a:spAutoFit/>
          </a:bodyPr>
          <a:lstStyle/>
          <a:p>
            <a:r>
              <a:rPr lang="en-US" sz="6000" b="1" dirty="0">
                <a:latin typeface="Times New Roman" panose="02020603050405020304" pitchFamily="18" charset="0"/>
                <a:ea typeface="Times New Roman" panose="02020603050405020304" pitchFamily="18" charset="0"/>
              </a:rPr>
              <a:t>Song of Sending Forth</a:t>
            </a:r>
            <a:endParaRPr lang="en-US" sz="6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5140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24A44094-91B5-0E38-A4AA-4875BE1E270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EED7177-9C9E-2330-E294-05ECD1DBDAF9}"/>
              </a:ext>
            </a:extLst>
          </p:cNvPr>
          <p:cNvSpPr/>
          <p:nvPr/>
        </p:nvSpPr>
        <p:spPr>
          <a:xfrm>
            <a:off x="1268396" y="1304742"/>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B65EBF6D-C542-4302-4948-497E9A54C8B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755075" y="2628413"/>
            <a:ext cx="2957300" cy="2444793"/>
          </a:xfrm>
          <a:prstGeom prst="ellipse">
            <a:avLst/>
          </a:prstGeom>
          <a:ln>
            <a:noFill/>
          </a:ln>
          <a:effectLst>
            <a:softEdge rad="112500"/>
          </a:effectLst>
        </p:spPr>
      </p:pic>
    </p:spTree>
    <p:extLst>
      <p:ext uri="{BB962C8B-B14F-4D97-AF65-F5344CB8AC3E}">
        <p14:creationId xmlns:p14="http://schemas.microsoft.com/office/powerpoint/2010/main" val="37058519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2000" t="-16000" r="3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A5F7B1-0532-D829-46BC-F22F842684BE}"/>
              </a:ext>
            </a:extLst>
          </p:cNvPr>
          <p:cNvSpPr txBox="1"/>
          <p:nvPr/>
        </p:nvSpPr>
        <p:spPr>
          <a:xfrm>
            <a:off x="959005" y="457200"/>
            <a:ext cx="9879981" cy="1107996"/>
          </a:xfrm>
          <a:prstGeom prst="rect">
            <a:avLst/>
          </a:prstGeom>
          <a:noFill/>
        </p:spPr>
        <p:txBody>
          <a:bodyPr wrap="square" rtlCol="0">
            <a:spAutoFit/>
          </a:bodyPr>
          <a:lstStyle/>
          <a:p>
            <a:pPr algn="ctr"/>
            <a:r>
              <a:rPr lang="en-US" sz="6600" b="1" i="1" dirty="0">
                <a:latin typeface="Baskerville Old Face" panose="02020602080505020303" pitchFamily="18" charset="0"/>
              </a:rPr>
              <a:t>Reverend Doris Bright</a:t>
            </a:r>
            <a:endParaRPr lang="en-GB" sz="6600" b="1" i="1" dirty="0">
              <a:latin typeface="Baskerville Old Face" panose="02020602080505020303" pitchFamily="18" charset="0"/>
            </a:endParaRPr>
          </a:p>
        </p:txBody>
      </p:sp>
    </p:spTree>
    <p:extLst>
      <p:ext uri="{BB962C8B-B14F-4D97-AF65-F5344CB8AC3E}">
        <p14:creationId xmlns:p14="http://schemas.microsoft.com/office/powerpoint/2010/main" val="374029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4990E1E-E2E5-93E6-C843-54CA1E09C37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9D61E88-0D93-1EC9-9DB1-40DAD8BCF711}"/>
              </a:ext>
            </a:extLst>
          </p:cNvPr>
          <p:cNvSpPr txBox="1"/>
          <p:nvPr/>
        </p:nvSpPr>
        <p:spPr>
          <a:xfrm>
            <a:off x="625642" y="421107"/>
            <a:ext cx="11141241" cy="5632311"/>
          </a:xfrm>
          <a:prstGeom prst="rect">
            <a:avLst/>
          </a:prstGeom>
          <a:noFill/>
        </p:spPr>
        <p:txBody>
          <a:bodyPr wrap="square">
            <a:spAutoFit/>
          </a:bodyPr>
          <a:lstStyle/>
          <a:p>
            <a:r>
              <a:rPr lang="en-US" sz="6000" b="1" dirty="0"/>
              <a:t>Leader:  Come, let us worship as we learn to follow Christ,                 our way, our truth, and our life. </a:t>
            </a:r>
          </a:p>
          <a:p>
            <a:endParaRPr lang="en-US" sz="6000" b="1" dirty="0"/>
          </a:p>
          <a:p>
            <a:r>
              <a:rPr lang="en-US" sz="6000" b="1" dirty="0"/>
              <a:t>ALL:  Come, let us worship! Thanks be to God! Amen.</a:t>
            </a:r>
            <a:endParaRPr lang="en-GB" sz="6000" b="1" dirty="0"/>
          </a:p>
        </p:txBody>
      </p:sp>
    </p:spTree>
    <p:extLst>
      <p:ext uri="{BB962C8B-B14F-4D97-AF65-F5344CB8AC3E}">
        <p14:creationId xmlns:p14="http://schemas.microsoft.com/office/powerpoint/2010/main" val="42360236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9726</TotalTime>
  <Words>2050</Words>
  <Application>Microsoft Office PowerPoint</Application>
  <PresentationFormat>Widescreen</PresentationFormat>
  <Paragraphs>152</Paragraphs>
  <Slides>86</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86</vt:i4>
      </vt:variant>
    </vt:vector>
  </HeadingPairs>
  <TitlesOfParts>
    <vt:vector size="104" baseType="lpstr">
      <vt:lpstr>Arial</vt:lpstr>
      <vt:lpstr>Arial Black</vt:lpstr>
      <vt:lpstr>Arial Narrow</vt:lpstr>
      <vt:lpstr>Arial Rounded MT Bold</vt:lpstr>
      <vt:lpstr>Bahnschrift</vt:lpstr>
      <vt:lpstr>Bahnschrift SemiBold</vt:lpstr>
      <vt:lpstr>Baskerville Old Face</vt:lpstr>
      <vt:lpstr>Bookman Old Style</vt:lpstr>
      <vt:lpstr>Bradley Hand ITC</vt:lpstr>
      <vt:lpstr>Calibri</vt:lpstr>
      <vt:lpstr>Calibri Light</vt:lpstr>
      <vt:lpstr>Calisto MT</vt:lpstr>
      <vt:lpstr>Gabriola</vt:lpstr>
      <vt:lpstr>system-ui</vt:lpstr>
      <vt:lpstr>Times New Roman</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“Nothing But The Blood” #362 (Verses 1, 2 &amp;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Affirmation  of</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Sis. Donnise Hammond</vt:lpstr>
      <vt:lpstr>The Offering  (It’s Giving Time)  “Praise God, from whom all blessings flow; praise him, all creatures here below; praise him above, ye heavenly host; praise Father Son, and Holy Ghost, Amen”</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Wesley’s Ensemble</vt:lpstr>
      <vt:lpstr>PowerPoint Presentation</vt:lpstr>
      <vt:lpstr>Invitational  /  Altar Call  Wesley’s Ensemble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178</cp:revision>
  <dcterms:created xsi:type="dcterms:W3CDTF">2019-07-05T15:08:03Z</dcterms:created>
  <dcterms:modified xsi:type="dcterms:W3CDTF">2026-05-02T20:28:23Z</dcterms:modified>
</cp:coreProperties>
</file>