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  <p:sldMasterId id="2147483988" r:id="rId3"/>
  </p:sldMasterIdLst>
  <p:sldIdLst>
    <p:sldId id="429" r:id="rId4"/>
    <p:sldId id="340" r:id="rId5"/>
    <p:sldId id="311" r:id="rId6"/>
    <p:sldId id="519" r:id="rId7"/>
    <p:sldId id="520" r:id="rId8"/>
    <p:sldId id="563" r:id="rId9"/>
    <p:sldId id="564" r:id="rId10"/>
    <p:sldId id="565" r:id="rId11"/>
    <p:sldId id="566" r:id="rId12"/>
    <p:sldId id="567" r:id="rId13"/>
    <p:sldId id="521" r:id="rId14"/>
    <p:sldId id="263" r:id="rId15"/>
    <p:sldId id="266" r:id="rId16"/>
    <p:sldId id="267" r:id="rId17"/>
    <p:sldId id="281" r:id="rId18"/>
    <p:sldId id="286" r:id="rId19"/>
    <p:sldId id="351" r:id="rId20"/>
    <p:sldId id="287" r:id="rId21"/>
    <p:sldId id="352" r:id="rId22"/>
    <p:sldId id="288" r:id="rId23"/>
    <p:sldId id="289" r:id="rId24"/>
    <p:sldId id="353" r:id="rId25"/>
    <p:sldId id="282" r:id="rId26"/>
    <p:sldId id="344" r:id="rId27"/>
    <p:sldId id="338" r:id="rId28"/>
    <p:sldId id="271" r:id="rId29"/>
    <p:sldId id="428" r:id="rId30"/>
    <p:sldId id="317" r:id="rId31"/>
    <p:sldId id="384" r:id="rId32"/>
    <p:sldId id="530" r:id="rId33"/>
    <p:sldId id="554" r:id="rId34"/>
    <p:sldId id="532" r:id="rId35"/>
    <p:sldId id="555" r:id="rId36"/>
    <p:sldId id="556" r:id="rId37"/>
    <p:sldId id="539" r:id="rId38"/>
    <p:sldId id="573" r:id="rId39"/>
    <p:sldId id="574" r:id="rId40"/>
    <p:sldId id="547" r:id="rId41"/>
    <p:sldId id="546" r:id="rId42"/>
    <p:sldId id="575" r:id="rId43"/>
    <p:sldId id="545" r:id="rId44"/>
    <p:sldId id="270" r:id="rId45"/>
    <p:sldId id="272" r:id="rId46"/>
    <p:sldId id="276" r:id="rId47"/>
    <p:sldId id="512" r:id="rId48"/>
    <p:sldId id="513" r:id="rId49"/>
    <p:sldId id="51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8"/>
    <a:srgbClr val="FDE2A7"/>
    <a:srgbClr val="FFFFE7"/>
    <a:srgbClr val="D29E7C"/>
    <a:srgbClr val="CA9372"/>
    <a:srgbClr val="A0404B"/>
    <a:srgbClr val="004BB0"/>
    <a:srgbClr val="001B3E"/>
    <a:srgbClr val="004AA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90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5373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2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6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9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7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5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2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5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017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1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7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4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35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oir-joyfull-gospel-cheering-30535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mountains-nature-orange-sky-113261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rise-mountains-nature-orange-sky-1132614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E07E6-2CA2-416C-0926-3688BA4A6B90}"/>
              </a:ext>
            </a:extLst>
          </p:cNvPr>
          <p:cNvSpPr txBox="1"/>
          <p:nvPr/>
        </p:nvSpPr>
        <p:spPr>
          <a:xfrm>
            <a:off x="152684" y="1785187"/>
            <a:ext cx="77108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i="1" dirty="0">
                <a:solidFill>
                  <a:schemeClr val="bg1"/>
                </a:solidFill>
                <a:latin typeface="Georgia" panose="02040502050405020303" pitchFamily="18" charset="0"/>
              </a:rPr>
              <a:t>Sunday, August 10</a:t>
            </a:r>
            <a:r>
              <a:rPr lang="en-US" sz="6500" i="1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th</a:t>
            </a:r>
            <a:r>
              <a:rPr lang="en-US" sz="6500" i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en-GB" sz="65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1FB04-BDFE-B901-6B9F-9139795DE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23" y="460280"/>
            <a:ext cx="4175801" cy="5038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6D83-73E6-0B25-A730-D91356D7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58DFC-9757-0EB4-C32A-877532CD1971}"/>
              </a:ext>
            </a:extLst>
          </p:cNvPr>
          <p:cNvSpPr txBox="1"/>
          <p:nvPr/>
        </p:nvSpPr>
        <p:spPr>
          <a:xfrm>
            <a:off x="457200" y="869055"/>
            <a:ext cx="1102222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Leader: By faith, we carry the faith forward, building a Community of belonging, provision, and care as we journey with God toward a better country. </a:t>
            </a:r>
          </a:p>
        </p:txBody>
      </p:sp>
    </p:spTree>
    <p:extLst>
      <p:ext uri="{BB962C8B-B14F-4D97-AF65-F5344CB8AC3E}">
        <p14:creationId xmlns:p14="http://schemas.microsoft.com/office/powerpoint/2010/main" val="299917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B3E8D-09C4-02EF-C41E-E8D87914A960}"/>
              </a:ext>
            </a:extLst>
          </p:cNvPr>
          <p:cNvSpPr txBox="1"/>
          <p:nvPr/>
        </p:nvSpPr>
        <p:spPr>
          <a:xfrm>
            <a:off x="671465" y="1179926"/>
            <a:ext cx="108490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ALL: By faith, we gather to nourish and encourage one another on the journey toward a better country as                    we build God’s already- but-not-yet kingdom here and now. Amen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645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48" y="637954"/>
            <a:ext cx="11398103" cy="5202517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Opening Selection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  <a:t>“Come Out The Wilderness”</a:t>
            </a:r>
            <a:b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endParaRPr lang="en-US" sz="7200" b="1" dirty="0">
              <a:solidFill>
                <a:schemeClr val="bg1"/>
              </a:solidFill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234355" y="2391279"/>
            <a:ext cx="79043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2" y="2246440"/>
            <a:ext cx="6751320" cy="198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67" y="988828"/>
            <a:ext cx="11796666" cy="50588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Affirmation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2"/>
                </a:solidFill>
                <a:cs typeface="Calibri" panose="020F0502020204030204" pitchFamily="34" charset="0"/>
              </a:rPr>
              <a:t>“The Apostles’ Creed”</a:t>
            </a: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319" y="2314308"/>
            <a:ext cx="9505361" cy="400143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1959446" y="2520537"/>
            <a:ext cx="8974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in Jesus Christ his only Son our Lord: who was conceived by the Holy Spirit, born of the Virgin Mary,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1" y="2505283"/>
            <a:ext cx="8463403" cy="31512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2640272" y="3090097"/>
            <a:ext cx="75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third day he rose from the dead; he ascended into heaven,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3CA86-889F-4862-B832-46452BF1E45C}"/>
              </a:ext>
            </a:extLst>
          </p:cNvPr>
          <p:cNvSpPr txBox="1"/>
          <p:nvPr/>
        </p:nvSpPr>
        <p:spPr>
          <a:xfrm>
            <a:off x="604416" y="1169323"/>
            <a:ext cx="7008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Constantia" panose="02030602050306030303" pitchFamily="18" charset="0"/>
              </a:rPr>
              <a:t>Processional</a:t>
            </a: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56" y="2232837"/>
            <a:ext cx="9075858" cy="42422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0" y="2254101"/>
            <a:ext cx="8574071" cy="36576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**</a:t>
            </a:r>
            <a:r>
              <a:rPr lang="en-US" sz="2800" b="1" dirty="0">
                <a:solidFill>
                  <a:schemeClr val="bg1"/>
                </a:solidFill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376346" y="275978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resurrection of the body, and the life everlasting. Amen.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40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as it was in the beginning, is now, and ever shall be, world with-out end.  </a:t>
            </a:r>
          </a:p>
          <a:p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47025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21942" y="659219"/>
            <a:ext cx="117325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50" y="5667433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B2A5EE-919E-4579-9C54-4629356C766E}"/>
              </a:ext>
            </a:extLst>
          </p:cNvPr>
          <p:cNvSpPr txBox="1">
            <a:spLocks/>
          </p:cNvSpPr>
          <p:nvPr/>
        </p:nvSpPr>
        <p:spPr>
          <a:xfrm>
            <a:off x="114212" y="4536396"/>
            <a:ext cx="11772183" cy="12819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/>
              </a:rPr>
              <a:t>Leader: </a:t>
            </a:r>
            <a:r>
              <a:rPr lang="en-US" dirty="0">
                <a:solidFill>
                  <a:schemeClr val="bg1"/>
                </a:solidFill>
                <a:effectLst/>
              </a:rPr>
              <a:t>The Word of God for the people of God. </a:t>
            </a:r>
          </a:p>
          <a:p>
            <a:r>
              <a:rPr lang="en-US" b="1" dirty="0">
                <a:solidFill>
                  <a:schemeClr val="bg1"/>
                </a:solidFill>
                <a:effectLst/>
              </a:rPr>
              <a:t>People:  Thanks be to God.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Proclamation and Response/We Listen for God’s Word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568451" y="1859340"/>
            <a:ext cx="11055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  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50: 1-8, 43 (ESV)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 Luke 12: 32-40 (ESV)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894576" y="337075"/>
            <a:ext cx="965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752E3-B4D4-4718-8CE4-399E8FB4B497}"/>
              </a:ext>
            </a:extLst>
          </p:cNvPr>
          <p:cNvSpPr txBox="1"/>
          <p:nvPr/>
        </p:nvSpPr>
        <p:spPr>
          <a:xfrm>
            <a:off x="4508206" y="2919635"/>
            <a:ext cx="4848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15A16-2697-FBA7-C7CC-6376BCDAD820}"/>
              </a:ext>
            </a:extLst>
          </p:cNvPr>
          <p:cNvSpPr txBox="1"/>
          <p:nvPr/>
        </p:nvSpPr>
        <p:spPr>
          <a:xfrm>
            <a:off x="494271" y="161141"/>
            <a:ext cx="10798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dirty="0">
                <a:effectLst/>
                <a:latin typeface="Cooper Black" panose="0208090404030B020404" pitchFamily="18" charset="0"/>
                <a:ea typeface="Times New Roman" panose="02020603050405020304" pitchFamily="18" charset="0"/>
              </a:rPr>
              <a:t>Old Testament: Psalm 50: 1-8, 22-23, ESV</a:t>
            </a:r>
            <a:endParaRPr lang="en-GB" sz="4000" b="1" dirty="0">
              <a:effectLst/>
              <a:latin typeface="Cooper Black" panose="0208090404030B0204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ED77-A725-04E5-5064-3ACD10692349}"/>
              </a:ext>
            </a:extLst>
          </p:cNvPr>
          <p:cNvSpPr txBox="1"/>
          <p:nvPr/>
        </p:nvSpPr>
        <p:spPr>
          <a:xfrm>
            <a:off x="356287" y="1541214"/>
            <a:ext cx="11479426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600" b="1" baseline="30000" dirty="0">
                <a:solidFill>
                  <a:srgbClr val="000000"/>
                </a:solidFill>
                <a:latin typeface="system-ui"/>
              </a:rPr>
              <a:t>50:1</a:t>
            </a:r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The mighty one, God the LORD, speaks and summons the earth from the rising of the sun to its setting.</a:t>
            </a:r>
          </a:p>
          <a:p>
            <a:endParaRPr lang="en-US" sz="6600" b="1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6600" b="1" baseline="30000" dirty="0">
                <a:solidFill>
                  <a:srgbClr val="000000"/>
                </a:solidFill>
                <a:latin typeface="system-ui"/>
              </a:rPr>
              <a:t>50:2  </a:t>
            </a:r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Out of Zion, the perfection of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beauty, God shines forth.</a:t>
            </a:r>
          </a:p>
        </p:txBody>
      </p:sp>
    </p:spTree>
    <p:extLst>
      <p:ext uri="{BB962C8B-B14F-4D97-AF65-F5344CB8AC3E}">
        <p14:creationId xmlns:p14="http://schemas.microsoft.com/office/powerpoint/2010/main" val="119497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07CAD-D377-3867-6478-7349C4D9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4A8440-0591-3CB3-7D55-0C86061BF8D2}"/>
              </a:ext>
            </a:extLst>
          </p:cNvPr>
          <p:cNvSpPr txBox="1"/>
          <p:nvPr/>
        </p:nvSpPr>
        <p:spPr>
          <a:xfrm>
            <a:off x="1000898" y="853841"/>
            <a:ext cx="105403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50:3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  Our God comes and does not keep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silent; before him is a devouring fire and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a mighty tempest all around him.</a:t>
            </a:r>
          </a:p>
          <a:p>
            <a:endParaRPr lang="en-US" sz="7200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50:4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  He calls to the heavens above and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to the earth, that he may judge his</a:t>
            </a:r>
          </a:p>
        </p:txBody>
      </p:sp>
    </p:spTree>
    <p:extLst>
      <p:ext uri="{BB962C8B-B14F-4D97-AF65-F5344CB8AC3E}">
        <p14:creationId xmlns:p14="http://schemas.microsoft.com/office/powerpoint/2010/main" val="199025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1F3FE-F384-F122-FBBB-EC9AACE6956D}"/>
              </a:ext>
            </a:extLst>
          </p:cNvPr>
          <p:cNvSpPr txBox="1"/>
          <p:nvPr/>
        </p:nvSpPr>
        <p:spPr>
          <a:xfrm>
            <a:off x="646670" y="1267585"/>
            <a:ext cx="108986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50:5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 “Gather to me my faithful ones, who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made a covenant with me by sacrifice!”;</a:t>
            </a:r>
          </a:p>
          <a:p>
            <a:endParaRPr lang="en-US" sz="7200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50:6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  The heavens declare his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righteousness, for God himself is judge. Selah</a:t>
            </a:r>
          </a:p>
        </p:txBody>
      </p:sp>
    </p:spTree>
    <p:extLst>
      <p:ext uri="{BB962C8B-B14F-4D97-AF65-F5344CB8AC3E}">
        <p14:creationId xmlns:p14="http://schemas.microsoft.com/office/powerpoint/2010/main" val="3004921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B99C-9998-413C-751D-F48FF3C0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20EC8-7A4C-E06E-2C7D-FDE274A24D36}"/>
              </a:ext>
            </a:extLst>
          </p:cNvPr>
          <p:cNvSpPr txBox="1"/>
          <p:nvPr/>
        </p:nvSpPr>
        <p:spPr>
          <a:xfrm>
            <a:off x="457200" y="1012954"/>
            <a:ext cx="114547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baseline="30000" dirty="0">
                <a:solidFill>
                  <a:srgbClr val="000000"/>
                </a:solidFill>
                <a:latin typeface="system-ui"/>
              </a:rPr>
              <a:t>50:7</a:t>
            </a:r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 “Hear, O my people, and I will speak,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O Israel, I will testify against you. I am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God, your God.</a:t>
            </a:r>
          </a:p>
          <a:p>
            <a:endParaRPr lang="en-US" sz="6600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6600" b="1" baseline="30000" dirty="0">
                <a:solidFill>
                  <a:srgbClr val="000000"/>
                </a:solidFill>
                <a:latin typeface="system-ui"/>
              </a:rPr>
              <a:t>50:8 </a:t>
            </a:r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 Not for your sacrifices do I rebuke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you; your burnt offerings are continually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before me.</a:t>
            </a:r>
          </a:p>
        </p:txBody>
      </p:sp>
    </p:spTree>
    <p:extLst>
      <p:ext uri="{BB962C8B-B14F-4D97-AF65-F5344CB8AC3E}">
        <p14:creationId xmlns:p14="http://schemas.microsoft.com/office/powerpoint/2010/main" val="115452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F118-B161-FE50-5E90-8E6CF153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2D185-1286-4CA1-31D6-399B320A9C94}"/>
              </a:ext>
            </a:extLst>
          </p:cNvPr>
          <p:cNvSpPr txBox="1"/>
          <p:nvPr/>
        </p:nvSpPr>
        <p:spPr>
          <a:xfrm>
            <a:off x="492210" y="556055"/>
            <a:ext cx="1125906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50:22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Mark this, then, you who forget God, or I will tear you apart, and there will be no one to deliver.</a:t>
            </a:r>
          </a:p>
          <a:p>
            <a:endParaRPr lang="en-US" sz="7200" b="1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50:23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Those who bring thanksgiving as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their sacrifice honor me; to those who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go the right way, I will show the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salvation of God.”</a:t>
            </a:r>
          </a:p>
        </p:txBody>
      </p:sp>
    </p:spTree>
    <p:extLst>
      <p:ext uri="{BB962C8B-B14F-4D97-AF65-F5344CB8AC3E}">
        <p14:creationId xmlns:p14="http://schemas.microsoft.com/office/powerpoint/2010/main" val="291591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F9BED8-DBE1-A39A-1297-518E42BDF7FF}"/>
              </a:ext>
            </a:extLst>
          </p:cNvPr>
          <p:cNvSpPr txBox="1"/>
          <p:nvPr/>
        </p:nvSpPr>
        <p:spPr>
          <a:xfrm>
            <a:off x="3048755" y="-4786371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8:28 When he saw Jesus, he cried</a:t>
            </a:r>
          </a:p>
          <a:p>
            <a:r>
              <a:rPr lang="en-GB" dirty="0"/>
              <a:t>out and fell down before him,</a:t>
            </a:r>
          </a:p>
          <a:p>
            <a:endParaRPr lang="en-GB" dirty="0"/>
          </a:p>
          <a:p>
            <a:r>
              <a:rPr lang="en-GB" dirty="0"/>
              <a:t>shouting, at the top of his voice,</a:t>
            </a:r>
          </a:p>
          <a:p>
            <a:r>
              <a:rPr lang="en-GB" dirty="0"/>
              <a:t>&amp;</a:t>
            </a:r>
            <a:r>
              <a:rPr lang="en-GB" dirty="0" err="1"/>
              <a:t>quot;What</a:t>
            </a:r>
            <a:r>
              <a:rPr lang="en-GB" dirty="0"/>
              <a:t> have you to do with me,</a:t>
            </a:r>
          </a:p>
          <a:p>
            <a:r>
              <a:rPr lang="en-GB" dirty="0"/>
              <a:t>Jesus, Son of the Most High God? I</a:t>
            </a:r>
          </a:p>
          <a:p>
            <a:r>
              <a:rPr lang="en-GB" dirty="0"/>
              <a:t>beg you, do not torment me,&amp;</a:t>
            </a:r>
            <a:r>
              <a:rPr lang="en-GB" dirty="0" err="1"/>
              <a:t>quot</a:t>
            </a:r>
            <a:r>
              <a:rPr lang="en-GB" dirty="0"/>
              <a:t>;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224385-C27B-8467-9DF6-7B5C04FB0196}"/>
              </a:ext>
            </a:extLst>
          </p:cNvPr>
          <p:cNvSpPr txBox="1"/>
          <p:nvPr/>
        </p:nvSpPr>
        <p:spPr>
          <a:xfrm>
            <a:off x="172995" y="231373"/>
            <a:ext cx="113067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  </a:t>
            </a:r>
            <a:r>
              <a:rPr lang="en-US" sz="4400" b="1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12: 32-40, (ESV)</a:t>
            </a:r>
            <a:endParaRPr lang="en-US" sz="4400" b="1" dirty="0"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D890C-A3F2-AAEB-3CD9-B9F4F37711E4}"/>
              </a:ext>
            </a:extLst>
          </p:cNvPr>
          <p:cNvSpPr txBox="1"/>
          <p:nvPr/>
        </p:nvSpPr>
        <p:spPr>
          <a:xfrm>
            <a:off x="615636" y="1158844"/>
            <a:ext cx="108641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000000"/>
                </a:solidFill>
                <a:latin typeface="system-ui"/>
              </a:rPr>
              <a:t>12:32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 “Do not be afraid, little flock, for it is</a:t>
            </a:r>
          </a:p>
          <a:p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your Father’s good pleasure to give you</a:t>
            </a:r>
          </a:p>
          <a:p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the kingdom.</a:t>
            </a:r>
          </a:p>
          <a:p>
            <a:endParaRPr lang="en-US" sz="6000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6000" b="1" baseline="30000" dirty="0">
                <a:solidFill>
                  <a:srgbClr val="000000"/>
                </a:solidFill>
                <a:latin typeface="system-ui"/>
              </a:rPr>
              <a:t>12:33</a:t>
            </a:r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  Sell your possessions and give alms.</a:t>
            </a:r>
          </a:p>
          <a:p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Make purses for yourselves that do not</a:t>
            </a:r>
          </a:p>
          <a:p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wear out, an unfailing treasure in</a:t>
            </a:r>
          </a:p>
          <a:p>
            <a:r>
              <a:rPr lang="en-US" sz="6000" baseline="30000" dirty="0">
                <a:solidFill>
                  <a:srgbClr val="000000"/>
                </a:solidFill>
                <a:latin typeface="system-ui"/>
              </a:rPr>
              <a:t>heaven, where no thief comes near and no moth destroys.</a:t>
            </a:r>
          </a:p>
        </p:txBody>
      </p:sp>
    </p:spTree>
    <p:extLst>
      <p:ext uri="{BB962C8B-B14F-4D97-AF65-F5344CB8AC3E}">
        <p14:creationId xmlns:p14="http://schemas.microsoft.com/office/powerpoint/2010/main" val="1055481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5A03-22B4-B7B0-C8CD-F1D0AD24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AA10FE-1944-867F-66EF-E5F52B8612E0}"/>
              </a:ext>
            </a:extLst>
          </p:cNvPr>
          <p:cNvSpPr txBox="1"/>
          <p:nvPr/>
        </p:nvSpPr>
        <p:spPr>
          <a:xfrm>
            <a:off x="3048755" y="-4786371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8:28 When he saw Jesus, he cried</a:t>
            </a:r>
          </a:p>
          <a:p>
            <a:r>
              <a:rPr lang="en-GB" dirty="0"/>
              <a:t>out and fell down before him,</a:t>
            </a:r>
          </a:p>
          <a:p>
            <a:endParaRPr lang="en-GB" dirty="0"/>
          </a:p>
          <a:p>
            <a:r>
              <a:rPr lang="en-GB" dirty="0"/>
              <a:t>shouting, at the top of his voice,</a:t>
            </a:r>
          </a:p>
          <a:p>
            <a:r>
              <a:rPr lang="en-GB" dirty="0"/>
              <a:t>&amp;</a:t>
            </a:r>
            <a:r>
              <a:rPr lang="en-GB" dirty="0" err="1"/>
              <a:t>quot;What</a:t>
            </a:r>
            <a:r>
              <a:rPr lang="en-GB" dirty="0"/>
              <a:t> have you to do with me,</a:t>
            </a:r>
          </a:p>
          <a:p>
            <a:r>
              <a:rPr lang="en-GB" dirty="0"/>
              <a:t>Jesus, Son of the Most High God? I</a:t>
            </a:r>
          </a:p>
          <a:p>
            <a:r>
              <a:rPr lang="en-GB" dirty="0"/>
              <a:t>beg you, do not torment me,&amp;</a:t>
            </a:r>
            <a:r>
              <a:rPr lang="en-GB" dirty="0" err="1"/>
              <a:t>quot</a:t>
            </a:r>
            <a:r>
              <a:rPr lang="en-GB" dirty="0"/>
              <a:t>;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24416-AE42-3B62-394B-CA522C223914}"/>
              </a:ext>
            </a:extLst>
          </p:cNvPr>
          <p:cNvSpPr txBox="1"/>
          <p:nvPr/>
        </p:nvSpPr>
        <p:spPr>
          <a:xfrm>
            <a:off x="700134" y="832918"/>
            <a:ext cx="107917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12:34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  For where your treasure is, there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your heart will be also.</a:t>
            </a:r>
          </a:p>
          <a:p>
            <a:endParaRPr lang="en-US" sz="7200" b="1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7200" b="1" baseline="30000" dirty="0">
                <a:solidFill>
                  <a:srgbClr val="000000"/>
                </a:solidFill>
                <a:latin typeface="system-ui"/>
              </a:rPr>
              <a:t>12:35  </a:t>
            </a:r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“Be dressed for action and have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system-ui"/>
              </a:rPr>
              <a:t>your lamps lit;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00318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6C2A-CD5C-7164-EE03-A1E51F6B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041CE-1A02-6977-C2F1-8EA557149376}"/>
              </a:ext>
            </a:extLst>
          </p:cNvPr>
          <p:cNvSpPr txBox="1"/>
          <p:nvPr/>
        </p:nvSpPr>
        <p:spPr>
          <a:xfrm>
            <a:off x="3048755" y="-4786371"/>
            <a:ext cx="60975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8:28 When he saw Jesus, he cried</a:t>
            </a:r>
          </a:p>
          <a:p>
            <a:r>
              <a:rPr lang="en-GB" dirty="0"/>
              <a:t>out and fell down before him,</a:t>
            </a:r>
          </a:p>
          <a:p>
            <a:endParaRPr lang="en-GB" dirty="0"/>
          </a:p>
          <a:p>
            <a:r>
              <a:rPr lang="en-GB" dirty="0"/>
              <a:t>shouting, at the top of his voice,</a:t>
            </a:r>
          </a:p>
          <a:p>
            <a:r>
              <a:rPr lang="en-GB" dirty="0"/>
              <a:t>&amp;</a:t>
            </a:r>
            <a:r>
              <a:rPr lang="en-GB" dirty="0" err="1"/>
              <a:t>quot;What</a:t>
            </a:r>
            <a:r>
              <a:rPr lang="en-GB" dirty="0"/>
              <a:t> have you to do with me,</a:t>
            </a:r>
          </a:p>
          <a:p>
            <a:r>
              <a:rPr lang="en-GB" dirty="0"/>
              <a:t>Jesus, Son of the Most High God? I</a:t>
            </a:r>
          </a:p>
          <a:p>
            <a:r>
              <a:rPr lang="en-GB" dirty="0"/>
              <a:t>beg you, do not torment me,&amp;</a:t>
            </a:r>
            <a:r>
              <a:rPr lang="en-GB" dirty="0" err="1"/>
              <a:t>quot</a:t>
            </a:r>
            <a:r>
              <a:rPr lang="en-GB" dirty="0"/>
              <a:t>;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DBF47-B414-3202-1CA6-D95A30DC733F}"/>
              </a:ext>
            </a:extLst>
          </p:cNvPr>
          <p:cNvSpPr txBox="1"/>
          <p:nvPr/>
        </p:nvSpPr>
        <p:spPr>
          <a:xfrm>
            <a:off x="822356" y="1340595"/>
            <a:ext cx="109275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12:36</a:t>
            </a:r>
            <a:r>
              <a:rPr lang="en-US" sz="7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 like those who are waiting for</a:t>
            </a:r>
          </a:p>
          <a:p>
            <a:r>
              <a:rPr lang="en-US" sz="7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master to return from the wedding banquet, so that they may open the door for him as soon as he comes and knocks.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1A4B50-8454-6C12-7C82-2804995EE3BE}"/>
              </a:ext>
            </a:extLst>
          </p:cNvPr>
          <p:cNvSpPr txBox="1"/>
          <p:nvPr/>
        </p:nvSpPr>
        <p:spPr>
          <a:xfrm>
            <a:off x="414905" y="1520785"/>
            <a:ext cx="1136219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baseline="30000" dirty="0">
                <a:solidFill>
                  <a:srgbClr val="000000"/>
                </a:solidFill>
                <a:latin typeface="system-ui"/>
              </a:rPr>
              <a:t>12:37 </a:t>
            </a:r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 Blessed are those slaves whom the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master finds alert when he comes; truly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I tell you, he will fasten his belt and have</a:t>
            </a:r>
          </a:p>
          <a:p>
            <a:r>
              <a:rPr lang="en-US" sz="6600" baseline="30000" dirty="0">
                <a:solidFill>
                  <a:srgbClr val="000000"/>
                </a:solidFill>
                <a:latin typeface="system-ui"/>
              </a:rPr>
              <a:t>them sit down to eat, and he will come and serve them.</a:t>
            </a:r>
            <a:endParaRPr lang="en-US" sz="660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8073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A8024-24EE-52D3-2C10-B62E5BB5865C}"/>
              </a:ext>
            </a:extLst>
          </p:cNvPr>
          <p:cNvSpPr txBox="1"/>
          <p:nvPr/>
        </p:nvSpPr>
        <p:spPr>
          <a:xfrm>
            <a:off x="1530036" y="1285592"/>
            <a:ext cx="9578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/>
              <a:t>12:38</a:t>
            </a:r>
            <a:r>
              <a:rPr lang="en-GB" sz="5400" dirty="0"/>
              <a:t>  If he comes during the middle of the night or near dawn and finds them so, blessed are those slaves.</a:t>
            </a:r>
          </a:p>
        </p:txBody>
      </p:sp>
    </p:spTree>
    <p:extLst>
      <p:ext uri="{BB962C8B-B14F-4D97-AF65-F5344CB8AC3E}">
        <p14:creationId xmlns:p14="http://schemas.microsoft.com/office/powerpoint/2010/main" val="126613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B3E8D-09C4-02EF-C41E-E8D87914A960}"/>
              </a:ext>
            </a:extLst>
          </p:cNvPr>
          <p:cNvSpPr txBox="1"/>
          <p:nvPr/>
        </p:nvSpPr>
        <p:spPr>
          <a:xfrm>
            <a:off x="345989" y="1635276"/>
            <a:ext cx="1167713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Leader:  Beloved, we gather today as inheritors of faith in God’s salvific  work, a faith handed down to us over generations that we claim and proclaim today in this community.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6F7FA-2035-5225-70CE-E0BC207AD21D}"/>
              </a:ext>
            </a:extLst>
          </p:cNvPr>
          <p:cNvSpPr txBox="1"/>
          <p:nvPr/>
        </p:nvSpPr>
        <p:spPr>
          <a:xfrm>
            <a:off x="242554" y="224825"/>
            <a:ext cx="861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Call to Worship…</a:t>
            </a:r>
          </a:p>
        </p:txBody>
      </p:sp>
    </p:spTree>
    <p:extLst>
      <p:ext uri="{BB962C8B-B14F-4D97-AF65-F5344CB8AC3E}">
        <p14:creationId xmlns:p14="http://schemas.microsoft.com/office/powerpoint/2010/main" val="281019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E44E-7D4C-5902-B6BA-A79E34EA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52612-49F4-205B-8380-E4A00515810F}"/>
              </a:ext>
            </a:extLst>
          </p:cNvPr>
          <p:cNvSpPr txBox="1"/>
          <p:nvPr/>
        </p:nvSpPr>
        <p:spPr>
          <a:xfrm>
            <a:off x="808776" y="1348966"/>
            <a:ext cx="105744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12:39  </a:t>
            </a:r>
            <a:r>
              <a:rPr lang="en-GB" sz="4800" dirty="0"/>
              <a:t>“But know this: if the owner of the</a:t>
            </a:r>
          </a:p>
          <a:p>
            <a:r>
              <a:rPr lang="en-GB" sz="4800" dirty="0"/>
              <a:t>house had known at what hour the thief</a:t>
            </a:r>
          </a:p>
          <a:p>
            <a:r>
              <a:rPr lang="en-GB" sz="4800" dirty="0"/>
              <a:t>was coming, he would not have let his</a:t>
            </a:r>
          </a:p>
          <a:p>
            <a:r>
              <a:rPr lang="en-GB" sz="4800" dirty="0"/>
              <a:t>house be broken into.</a:t>
            </a:r>
          </a:p>
        </p:txBody>
      </p:sp>
    </p:spTree>
    <p:extLst>
      <p:ext uri="{BB962C8B-B14F-4D97-AF65-F5344CB8AC3E}">
        <p14:creationId xmlns:p14="http://schemas.microsoft.com/office/powerpoint/2010/main" val="908306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A95BFD-0737-1321-282B-F6AF7AED0B25}"/>
              </a:ext>
            </a:extLst>
          </p:cNvPr>
          <p:cNvSpPr txBox="1"/>
          <p:nvPr/>
        </p:nvSpPr>
        <p:spPr>
          <a:xfrm>
            <a:off x="1176951" y="1421395"/>
            <a:ext cx="10058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/>
              <a:t>12:40</a:t>
            </a:r>
            <a:r>
              <a:rPr lang="en-GB" sz="6600" dirty="0"/>
              <a:t>  You also must be ready, for the Son of Man is coming at an hour you do not expect.”</a:t>
            </a:r>
          </a:p>
        </p:txBody>
      </p:sp>
    </p:spTree>
    <p:extLst>
      <p:ext uri="{BB962C8B-B14F-4D97-AF65-F5344CB8AC3E}">
        <p14:creationId xmlns:p14="http://schemas.microsoft.com/office/powerpoint/2010/main" val="673962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869613" y="517983"/>
            <a:ext cx="104527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The Message by </a:t>
            </a:r>
          </a:p>
          <a:p>
            <a:pPr algn="ctr"/>
            <a:endParaRPr lang="en-US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5400" b="1" dirty="0">
                <a:latin typeface="Constantia" panose="02030602050306030303" pitchFamily="18" charset="0"/>
                <a:cs typeface="Aharoni" panose="02010803020104030203" pitchFamily="2" charset="-79"/>
              </a:rPr>
              <a:t>Rev. Doris R. Bright</a:t>
            </a:r>
          </a:p>
          <a:p>
            <a:pPr algn="ctr"/>
            <a:r>
              <a:rPr lang="en-US" sz="3600" dirty="0">
                <a:latin typeface="Constantia" panose="02030602050306030303" pitchFamily="18" charset="0"/>
              </a:rPr>
              <a:t>Pastor</a:t>
            </a:r>
          </a:p>
          <a:p>
            <a:pPr algn="ctr"/>
            <a:endParaRPr lang="en-US" sz="3600" dirty="0">
              <a:latin typeface="Constantia" panose="02030602050306030303" pitchFamily="18" charset="0"/>
            </a:endParaRPr>
          </a:p>
          <a:p>
            <a:pPr algn="ctr"/>
            <a:r>
              <a:rPr lang="en-US" sz="4000" b="1" dirty="0">
                <a:latin typeface="Constantia" panose="02030602050306030303" pitchFamily="18" charset="0"/>
              </a:rPr>
              <a:t>“Let You Light Speak: A picture is Worth a Thousand Words – Matthew 5:16</a:t>
            </a:r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554925" y="190763"/>
            <a:ext cx="10901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8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CC4A4-7815-ED61-F96C-C02687E0503E}"/>
              </a:ext>
            </a:extLst>
          </p:cNvPr>
          <p:cNvSpPr txBox="1"/>
          <p:nvPr/>
        </p:nvSpPr>
        <p:spPr>
          <a:xfrm>
            <a:off x="2126056" y="4517679"/>
            <a:ext cx="775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Wesley’s Ensemble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100218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Times New Roman" panose="02020603050405020304" pitchFamily="18" charset="0"/>
                <a:cs typeface="+mn-cs"/>
              </a:rPr>
              <a:t>Extinguishing of the Candles</a:t>
            </a:r>
          </a:p>
        </p:txBody>
      </p:sp>
    </p:spTree>
    <p:extLst>
      <p:ext uri="{BB962C8B-B14F-4D97-AF65-F5344CB8AC3E}">
        <p14:creationId xmlns:p14="http://schemas.microsoft.com/office/powerpoint/2010/main" val="1905767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23EE4-6C32-DE5D-F486-8F3287629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348E1-8CFE-8C8F-7037-DF774722B9AB}"/>
              </a:ext>
            </a:extLst>
          </p:cNvPr>
          <p:cNvSpPr txBox="1"/>
          <p:nvPr/>
        </p:nvSpPr>
        <p:spPr>
          <a:xfrm>
            <a:off x="1892596" y="1105786"/>
            <a:ext cx="8176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Song of Sending Forth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A5534-8BF7-8501-9194-93A20B58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083" y="1972721"/>
            <a:ext cx="1332558" cy="1982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F53BA-4DD8-5F97-4176-ED468707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1" y="2964144"/>
            <a:ext cx="2772162" cy="1609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537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91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B3E8D-09C4-02EF-C41E-E8D87914A960}"/>
              </a:ext>
            </a:extLst>
          </p:cNvPr>
          <p:cNvSpPr txBox="1"/>
          <p:nvPr/>
        </p:nvSpPr>
        <p:spPr>
          <a:xfrm>
            <a:off x="618152" y="1287273"/>
            <a:ext cx="107500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People:   By faith, we follow God’s call as we journey toward a better country.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8419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9559-685E-F961-2909-9EB546FA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7D1AE-B407-5E21-9B44-23C410684577}"/>
              </a:ext>
            </a:extLst>
          </p:cNvPr>
          <p:cNvSpPr txBox="1"/>
          <p:nvPr/>
        </p:nvSpPr>
        <p:spPr>
          <a:xfrm>
            <a:off x="455297" y="884693"/>
            <a:ext cx="112814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Leader: By faith, our grandparents, parents, aunts, uncles, neighbors, and friends shared God’s love with us, a love that longs to draw us all as members of the Body of Christ. </a:t>
            </a:r>
          </a:p>
        </p:txBody>
      </p:sp>
    </p:spTree>
    <p:extLst>
      <p:ext uri="{BB962C8B-B14F-4D97-AF65-F5344CB8AC3E}">
        <p14:creationId xmlns:p14="http://schemas.microsoft.com/office/powerpoint/2010/main" val="393591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736F-010E-128F-8B1A-E0ADE0F9D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68053-CDCC-6508-BBC9-4AD72F875454}"/>
              </a:ext>
            </a:extLst>
          </p:cNvPr>
          <p:cNvSpPr txBox="1"/>
          <p:nvPr/>
        </p:nvSpPr>
        <p:spPr>
          <a:xfrm>
            <a:off x="778790" y="1015424"/>
            <a:ext cx="106344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People:    By faith, we follow God’s call as we journey toward a better country.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248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14FC-7445-A58E-ACD9-98DE50E05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C95CB-9F56-CA00-C332-2E8128021BA3}"/>
              </a:ext>
            </a:extLst>
          </p:cNvPr>
          <p:cNvSpPr txBox="1"/>
          <p:nvPr/>
        </p:nvSpPr>
        <p:spPr>
          <a:xfrm>
            <a:off x="729363" y="612844"/>
            <a:ext cx="107332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Leader: By faith, we remember the story today, the story of God’s desire for all creation to be reconciled to God and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85337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23F0A-D986-D822-34C9-7C914D1E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B3362-C51D-68A8-4F42-324403BB4913}"/>
              </a:ext>
            </a:extLst>
          </p:cNvPr>
          <p:cNvSpPr txBox="1"/>
          <p:nvPr/>
        </p:nvSpPr>
        <p:spPr>
          <a:xfrm>
            <a:off x="778790" y="1213132"/>
            <a:ext cx="106344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People: By faith, we follow God’s call as we journey toward a better country.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668257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1241</Words>
  <Application>Microsoft Office PowerPoint</Application>
  <PresentationFormat>Widescreen</PresentationFormat>
  <Paragraphs>127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9" baseType="lpstr">
      <vt:lpstr>Adobe Devanagari</vt:lpstr>
      <vt:lpstr>Aharoni</vt:lpstr>
      <vt:lpstr>Arial</vt:lpstr>
      <vt:lpstr>Arial Narrow</vt:lpstr>
      <vt:lpstr>Arial Rounded MT Bold</vt:lpstr>
      <vt:lpstr>Baskerville Old Face</vt:lpstr>
      <vt:lpstr>Bookman Old Style</vt:lpstr>
      <vt:lpstr>Bradley Hand ITC</vt:lpstr>
      <vt:lpstr>Brush Script MT</vt:lpstr>
      <vt:lpstr>Calibri</vt:lpstr>
      <vt:lpstr>Calibri Light</vt:lpstr>
      <vt:lpstr>Calisto MT</vt:lpstr>
      <vt:lpstr>Constantia</vt:lpstr>
      <vt:lpstr>Cooper Black</vt:lpstr>
      <vt:lpstr>Georgia</vt:lpstr>
      <vt:lpstr>Impact</vt:lpstr>
      <vt:lpstr>system-ui</vt:lpstr>
      <vt:lpstr>Times New Roman</vt:lpstr>
      <vt:lpstr>Wingdings 2</vt:lpstr>
      <vt:lpstr>Office Theme</vt:lpstr>
      <vt:lpstr>Slate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Selection  “Come Out The Wilderness” </vt:lpstr>
      <vt:lpstr>PowerPoint Presentation</vt:lpstr>
      <vt:lpstr>Response</vt:lpstr>
      <vt:lpstr>Affirmation  of  Faith “The Apostles’ Creed”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The Offering  (It’s Giving Time)  “Praise God, from whom all blessings flow; praise him, all creatures here below; praise him above, ye heavenly host; praise Father Son, and Holy Ghost, Amen”</vt:lpstr>
      <vt:lpstr>PowerPoint Presentation</vt:lpstr>
      <vt:lpstr>Parish Notices/Recognition of Visitors</vt:lpstr>
      <vt:lpstr>WE Listen for God’s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 Wesley’s  Ensemble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120</cp:revision>
  <dcterms:created xsi:type="dcterms:W3CDTF">2019-07-05T15:08:03Z</dcterms:created>
  <dcterms:modified xsi:type="dcterms:W3CDTF">2025-08-10T02:14:19Z</dcterms:modified>
</cp:coreProperties>
</file>