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 id="2147483970" r:id="rId2"/>
  </p:sldMasterIdLst>
  <p:sldIdLst>
    <p:sldId id="429" r:id="rId3"/>
    <p:sldId id="340" r:id="rId4"/>
    <p:sldId id="311" r:id="rId5"/>
    <p:sldId id="262" r:id="rId6"/>
    <p:sldId id="476" r:id="rId7"/>
    <p:sldId id="477" r:id="rId8"/>
    <p:sldId id="478" r:id="rId9"/>
    <p:sldId id="483" r:id="rId10"/>
    <p:sldId id="484" r:id="rId11"/>
    <p:sldId id="475" r:id="rId12"/>
    <p:sldId id="479" r:id="rId13"/>
    <p:sldId id="263" r:id="rId14"/>
    <p:sldId id="486" r:id="rId15"/>
    <p:sldId id="487" r:id="rId16"/>
    <p:sldId id="488" r:id="rId17"/>
    <p:sldId id="266" r:id="rId18"/>
    <p:sldId id="267" r:id="rId19"/>
    <p:sldId id="281" r:id="rId20"/>
    <p:sldId id="286" r:id="rId21"/>
    <p:sldId id="351" r:id="rId22"/>
    <p:sldId id="287" r:id="rId23"/>
    <p:sldId id="352" r:id="rId24"/>
    <p:sldId id="288" r:id="rId25"/>
    <p:sldId id="289" r:id="rId26"/>
    <p:sldId id="353" r:id="rId27"/>
    <p:sldId id="282" r:id="rId28"/>
    <p:sldId id="344" r:id="rId29"/>
    <p:sldId id="338" r:id="rId30"/>
    <p:sldId id="271" r:id="rId31"/>
    <p:sldId id="428" r:id="rId32"/>
    <p:sldId id="317" r:id="rId33"/>
    <p:sldId id="384" r:id="rId34"/>
    <p:sldId id="489" r:id="rId35"/>
    <p:sldId id="492" r:id="rId36"/>
    <p:sldId id="491" r:id="rId37"/>
    <p:sldId id="490" r:id="rId38"/>
    <p:sldId id="493" r:id="rId39"/>
    <p:sldId id="494" r:id="rId40"/>
    <p:sldId id="495" r:id="rId41"/>
    <p:sldId id="496" r:id="rId42"/>
    <p:sldId id="497" r:id="rId43"/>
    <p:sldId id="498" r:id="rId44"/>
    <p:sldId id="501" r:id="rId45"/>
    <p:sldId id="499" r:id="rId46"/>
    <p:sldId id="500" r:id="rId47"/>
    <p:sldId id="270" r:id="rId48"/>
    <p:sldId id="272" r:id="rId49"/>
    <p:sldId id="276" r:id="rId50"/>
    <p:sldId id="401" r:id="rId51"/>
    <p:sldId id="402" r:id="rId52"/>
    <p:sldId id="461" r:id="rId53"/>
    <p:sldId id="403" r:id="rId54"/>
    <p:sldId id="449" r:id="rId55"/>
    <p:sldId id="404" r:id="rId56"/>
    <p:sldId id="405" r:id="rId57"/>
    <p:sldId id="406" r:id="rId58"/>
    <p:sldId id="407" r:id="rId59"/>
    <p:sldId id="409" r:id="rId60"/>
    <p:sldId id="410" r:id="rId61"/>
    <p:sldId id="411" r:id="rId62"/>
    <p:sldId id="412" r:id="rId63"/>
    <p:sldId id="413" r:id="rId64"/>
    <p:sldId id="414" r:id="rId65"/>
    <p:sldId id="415" r:id="rId66"/>
    <p:sldId id="416" r:id="rId67"/>
    <p:sldId id="450" r:id="rId68"/>
    <p:sldId id="417" r:id="rId69"/>
    <p:sldId id="451" r:id="rId70"/>
    <p:sldId id="452" r:id="rId71"/>
    <p:sldId id="418" r:id="rId72"/>
    <p:sldId id="453" r:id="rId73"/>
    <p:sldId id="419" r:id="rId74"/>
    <p:sldId id="420" r:id="rId75"/>
    <p:sldId id="454" r:id="rId76"/>
    <p:sldId id="421" r:id="rId77"/>
    <p:sldId id="422" r:id="rId78"/>
    <p:sldId id="423" r:id="rId79"/>
    <p:sldId id="424" r:id="rId80"/>
    <p:sldId id="425" r:id="rId81"/>
    <p:sldId id="277" r:id="rId82"/>
    <p:sldId id="279"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00" autoAdjust="0"/>
    <p:restoredTop sz="94660" autoAdjust="0"/>
  </p:normalViewPr>
  <p:slideViewPr>
    <p:cSldViewPr snapToGrid="0">
      <p:cViewPr varScale="1">
        <p:scale>
          <a:sx n="90" d="100"/>
          <a:sy n="90" d="100"/>
        </p:scale>
        <p:origin x="96" y="46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75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262-4B3D-4D48-B066-E23C05606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C98C4-313A-4946-B4BE-907435F44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14A2D-DAC6-4C13-BDE7-81276873C965}"/>
              </a:ext>
            </a:extLst>
          </p:cNvPr>
          <p:cNvSpPr>
            <a:spLocks noGrp="1"/>
          </p:cNvSpPr>
          <p:nvPr>
            <p:ph type="dt" sz="half" idx="10"/>
          </p:nvPr>
        </p:nvSpPr>
        <p:spPr/>
        <p:txBody>
          <a:bodyPr/>
          <a:lstStyle/>
          <a:p>
            <a:fld id="{874AC550-C712-435B-BD88-063685420A5B}" type="datetimeFigureOut">
              <a:rPr lang="en-US" smtClean="0"/>
              <a:t>2/7/2026</a:t>
            </a:fld>
            <a:endParaRPr lang="en-US"/>
          </a:p>
        </p:txBody>
      </p:sp>
      <p:sp>
        <p:nvSpPr>
          <p:cNvPr id="5" name="Footer Placeholder 4">
            <a:extLst>
              <a:ext uri="{FF2B5EF4-FFF2-40B4-BE49-F238E27FC236}">
                <a16:creationId xmlns:a16="http://schemas.microsoft.com/office/drawing/2014/main" id="{CF890E41-C631-47A3-9141-C6180E6B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05E25-48CD-4E45-B869-26823B306C9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08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9B67-C87E-4262-81C4-0D386A101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972E2-327E-43CA-8039-B6208501A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246E7-331D-4F2A-AF8A-FD10A9818BCB}"/>
              </a:ext>
            </a:extLst>
          </p:cNvPr>
          <p:cNvSpPr>
            <a:spLocks noGrp="1"/>
          </p:cNvSpPr>
          <p:nvPr>
            <p:ph type="dt" sz="half" idx="10"/>
          </p:nvPr>
        </p:nvSpPr>
        <p:spPr/>
        <p:txBody>
          <a:bodyPr/>
          <a:lstStyle/>
          <a:p>
            <a:fld id="{874AC550-C712-435B-BD88-063685420A5B}" type="datetimeFigureOut">
              <a:rPr lang="en-US" smtClean="0"/>
              <a:t>2/7/2026</a:t>
            </a:fld>
            <a:endParaRPr lang="en-US"/>
          </a:p>
        </p:txBody>
      </p:sp>
      <p:sp>
        <p:nvSpPr>
          <p:cNvPr id="5" name="Footer Placeholder 4">
            <a:extLst>
              <a:ext uri="{FF2B5EF4-FFF2-40B4-BE49-F238E27FC236}">
                <a16:creationId xmlns:a16="http://schemas.microsoft.com/office/drawing/2014/main" id="{48550A24-EAF2-4100-B756-7852DBEDD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81190-3E2E-4743-9B18-3FF8C7756C4F}"/>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841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C3978-E171-4938-ACE8-1DEF6859B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AB74E-38F2-4DE0-8B41-E8BB5601F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08E5-57B5-4B0B-B1C5-B23531AC15BE}"/>
              </a:ext>
            </a:extLst>
          </p:cNvPr>
          <p:cNvSpPr>
            <a:spLocks noGrp="1"/>
          </p:cNvSpPr>
          <p:nvPr>
            <p:ph type="dt" sz="half" idx="10"/>
          </p:nvPr>
        </p:nvSpPr>
        <p:spPr/>
        <p:txBody>
          <a:bodyPr/>
          <a:lstStyle/>
          <a:p>
            <a:fld id="{874AC550-C712-435B-BD88-063685420A5B}" type="datetimeFigureOut">
              <a:rPr lang="en-US" smtClean="0"/>
              <a:t>2/7/2026</a:t>
            </a:fld>
            <a:endParaRPr lang="en-US"/>
          </a:p>
        </p:txBody>
      </p:sp>
      <p:sp>
        <p:nvSpPr>
          <p:cNvPr id="5" name="Footer Placeholder 4">
            <a:extLst>
              <a:ext uri="{FF2B5EF4-FFF2-40B4-BE49-F238E27FC236}">
                <a16:creationId xmlns:a16="http://schemas.microsoft.com/office/drawing/2014/main" id="{07159948-D8B6-4CF1-9DB6-A6D9673BE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4910A-7906-4531-8439-F9612FBEB0FB}"/>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671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046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48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0694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08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8071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658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113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0952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2/7/2026</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804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468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0177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0318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83619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680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91665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1798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8392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959097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6848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5654-7401-41C1-A3B0-9FF2C9139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FA749-17B1-40E1-A31B-20506472A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8AA42-E290-4C7A-A6F1-C7BD3051BB2A}"/>
              </a:ext>
            </a:extLst>
          </p:cNvPr>
          <p:cNvSpPr>
            <a:spLocks noGrp="1"/>
          </p:cNvSpPr>
          <p:nvPr>
            <p:ph type="dt" sz="half" idx="10"/>
          </p:nvPr>
        </p:nvSpPr>
        <p:spPr/>
        <p:txBody>
          <a:bodyPr/>
          <a:lstStyle/>
          <a:p>
            <a:fld id="{874AC550-C712-435B-BD88-063685420A5B}" type="datetimeFigureOut">
              <a:rPr lang="en-US" smtClean="0"/>
              <a:t>2/7/2026</a:t>
            </a:fld>
            <a:endParaRPr lang="en-US"/>
          </a:p>
        </p:txBody>
      </p:sp>
      <p:sp>
        <p:nvSpPr>
          <p:cNvPr id="5" name="Footer Placeholder 4">
            <a:extLst>
              <a:ext uri="{FF2B5EF4-FFF2-40B4-BE49-F238E27FC236}">
                <a16:creationId xmlns:a16="http://schemas.microsoft.com/office/drawing/2014/main" id="{8558AD5E-F395-4975-8778-73E238AA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D567-3B24-4DE8-85A0-41931D65BE4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65919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7041-23D0-44C5-9CB1-EB1F82693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77AA8-E98D-4E0E-98B8-7989191FE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4955E-6A62-4435-B5B8-F6EA53226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F4BD6-3372-45D6-9D3B-305C103371A5}"/>
              </a:ext>
            </a:extLst>
          </p:cNvPr>
          <p:cNvSpPr>
            <a:spLocks noGrp="1"/>
          </p:cNvSpPr>
          <p:nvPr>
            <p:ph type="dt" sz="half" idx="10"/>
          </p:nvPr>
        </p:nvSpPr>
        <p:spPr/>
        <p:txBody>
          <a:bodyPr/>
          <a:lstStyle/>
          <a:p>
            <a:fld id="{874AC550-C712-435B-BD88-063685420A5B}" type="datetimeFigureOut">
              <a:rPr lang="en-US" smtClean="0"/>
              <a:t>2/7/2026</a:t>
            </a:fld>
            <a:endParaRPr lang="en-US"/>
          </a:p>
        </p:txBody>
      </p:sp>
      <p:sp>
        <p:nvSpPr>
          <p:cNvPr id="6" name="Footer Placeholder 5">
            <a:extLst>
              <a:ext uri="{FF2B5EF4-FFF2-40B4-BE49-F238E27FC236}">
                <a16:creationId xmlns:a16="http://schemas.microsoft.com/office/drawing/2014/main" id="{B824D8DE-BE93-436F-8D5D-2ECCC9F6F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B0B15-7DAE-4544-BE18-7C15BAB17F37}"/>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2882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3933-5AC5-4873-B2C7-5AB021AA3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4DE3C-0A7E-49CA-8DF6-D7841987A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BAB19-ECDC-434C-863F-4A309F6C3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4D6E7-76AA-4BF2-9DF1-091B4B867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FAA68-D950-4349-B243-B3EFFC2BE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8C39D6-C513-41C4-8DDD-8FD98070B902}"/>
              </a:ext>
            </a:extLst>
          </p:cNvPr>
          <p:cNvSpPr>
            <a:spLocks noGrp="1"/>
          </p:cNvSpPr>
          <p:nvPr>
            <p:ph type="dt" sz="half" idx="10"/>
          </p:nvPr>
        </p:nvSpPr>
        <p:spPr/>
        <p:txBody>
          <a:bodyPr/>
          <a:lstStyle/>
          <a:p>
            <a:fld id="{874AC550-C712-435B-BD88-063685420A5B}" type="datetimeFigureOut">
              <a:rPr lang="en-US" smtClean="0"/>
              <a:t>2/7/2026</a:t>
            </a:fld>
            <a:endParaRPr lang="en-US"/>
          </a:p>
        </p:txBody>
      </p:sp>
      <p:sp>
        <p:nvSpPr>
          <p:cNvPr id="8" name="Footer Placeholder 7">
            <a:extLst>
              <a:ext uri="{FF2B5EF4-FFF2-40B4-BE49-F238E27FC236}">
                <a16:creationId xmlns:a16="http://schemas.microsoft.com/office/drawing/2014/main" id="{97823938-76C2-4F2D-9756-F53FADB36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EFD04-1F04-42C4-AA6D-BD25F7BD5F90}"/>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1276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689-3B2B-4824-90D1-455F75D019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8D726-6EF3-47E2-92E8-F16F74130357}"/>
              </a:ext>
            </a:extLst>
          </p:cNvPr>
          <p:cNvSpPr>
            <a:spLocks noGrp="1"/>
          </p:cNvSpPr>
          <p:nvPr>
            <p:ph type="dt" sz="half" idx="10"/>
          </p:nvPr>
        </p:nvSpPr>
        <p:spPr/>
        <p:txBody>
          <a:bodyPr/>
          <a:lstStyle/>
          <a:p>
            <a:fld id="{874AC550-C712-435B-BD88-063685420A5B}" type="datetimeFigureOut">
              <a:rPr lang="en-US" smtClean="0"/>
              <a:t>2/7/2026</a:t>
            </a:fld>
            <a:endParaRPr lang="en-US"/>
          </a:p>
        </p:txBody>
      </p:sp>
      <p:sp>
        <p:nvSpPr>
          <p:cNvPr id="4" name="Footer Placeholder 3">
            <a:extLst>
              <a:ext uri="{FF2B5EF4-FFF2-40B4-BE49-F238E27FC236}">
                <a16:creationId xmlns:a16="http://schemas.microsoft.com/office/drawing/2014/main" id="{2D0195A4-5606-45A2-A527-14065F0BF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0EAA8-4458-43E2-933D-E0F4EDFA3B1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6892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EF7C-7A43-40F7-BC66-B59261B85EF0}"/>
              </a:ext>
            </a:extLst>
          </p:cNvPr>
          <p:cNvSpPr>
            <a:spLocks noGrp="1"/>
          </p:cNvSpPr>
          <p:nvPr>
            <p:ph type="dt" sz="half" idx="10"/>
          </p:nvPr>
        </p:nvSpPr>
        <p:spPr/>
        <p:txBody>
          <a:bodyPr/>
          <a:lstStyle/>
          <a:p>
            <a:fld id="{874AC550-C712-435B-BD88-063685420A5B}" type="datetimeFigureOut">
              <a:rPr lang="en-US" smtClean="0"/>
              <a:t>2/7/2026</a:t>
            </a:fld>
            <a:endParaRPr lang="en-US"/>
          </a:p>
        </p:txBody>
      </p:sp>
      <p:sp>
        <p:nvSpPr>
          <p:cNvPr id="3" name="Footer Placeholder 2">
            <a:extLst>
              <a:ext uri="{FF2B5EF4-FFF2-40B4-BE49-F238E27FC236}">
                <a16:creationId xmlns:a16="http://schemas.microsoft.com/office/drawing/2014/main" id="{07099C85-06F4-4C3B-B002-9FB22E96B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A9C42-2265-4749-BA0D-BA571ACE11B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8419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008-0B41-4FC3-84A2-F662C7C20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135A8-AD40-4F52-AF6A-975805562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367B5-2D41-4023-B867-8D677E8C1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A13CC-929F-45E3-B4BB-BC4875C4AA86}"/>
              </a:ext>
            </a:extLst>
          </p:cNvPr>
          <p:cNvSpPr>
            <a:spLocks noGrp="1"/>
          </p:cNvSpPr>
          <p:nvPr>
            <p:ph type="dt" sz="half" idx="10"/>
          </p:nvPr>
        </p:nvSpPr>
        <p:spPr/>
        <p:txBody>
          <a:bodyPr/>
          <a:lstStyle/>
          <a:p>
            <a:fld id="{874AC550-C712-435B-BD88-063685420A5B}" type="datetimeFigureOut">
              <a:rPr lang="en-US" smtClean="0"/>
              <a:t>2/7/2026</a:t>
            </a:fld>
            <a:endParaRPr lang="en-US"/>
          </a:p>
        </p:txBody>
      </p:sp>
      <p:sp>
        <p:nvSpPr>
          <p:cNvPr id="6" name="Footer Placeholder 5">
            <a:extLst>
              <a:ext uri="{FF2B5EF4-FFF2-40B4-BE49-F238E27FC236}">
                <a16:creationId xmlns:a16="http://schemas.microsoft.com/office/drawing/2014/main" id="{8ED0D339-7934-49FC-A0A0-34AC86BEC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E1D7-5D4C-4A87-B264-8BA808D2BDC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6886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C1E-62AB-4512-9FC2-8CE2A8F5E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D4EAE-A22B-42DF-ADBC-B1446F1BF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A3143-0AFF-45A4-BCCA-785E52FC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F22DC-3597-4559-9EF0-26AE17EA699D}"/>
              </a:ext>
            </a:extLst>
          </p:cNvPr>
          <p:cNvSpPr>
            <a:spLocks noGrp="1"/>
          </p:cNvSpPr>
          <p:nvPr>
            <p:ph type="dt" sz="half" idx="10"/>
          </p:nvPr>
        </p:nvSpPr>
        <p:spPr/>
        <p:txBody>
          <a:bodyPr/>
          <a:lstStyle/>
          <a:p>
            <a:fld id="{874AC550-C712-435B-BD88-063685420A5B}" type="datetimeFigureOut">
              <a:rPr lang="en-US" smtClean="0"/>
              <a:t>2/7/2026</a:t>
            </a:fld>
            <a:endParaRPr lang="en-US"/>
          </a:p>
        </p:txBody>
      </p:sp>
      <p:sp>
        <p:nvSpPr>
          <p:cNvPr id="6" name="Footer Placeholder 5">
            <a:extLst>
              <a:ext uri="{FF2B5EF4-FFF2-40B4-BE49-F238E27FC236}">
                <a16:creationId xmlns:a16="http://schemas.microsoft.com/office/drawing/2014/main" id="{06B83796-CD8A-492B-8131-4FEAE75C1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97B3-01FB-4792-B89D-F455EB648B2D}"/>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3762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7BEB0-E877-4195-8E6A-F1ADC4D1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84188-DD8E-46C1-8391-94FD5ADFE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1E014-9B0C-471B-B88D-611A8DB1F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AC550-C712-435B-BD88-063685420A5B}" type="datetimeFigureOut">
              <a:rPr lang="en-US" smtClean="0"/>
              <a:t>2/7/2026</a:t>
            </a:fld>
            <a:endParaRPr lang="en-US"/>
          </a:p>
        </p:txBody>
      </p:sp>
      <p:sp>
        <p:nvSpPr>
          <p:cNvPr id="5" name="Footer Placeholder 4">
            <a:extLst>
              <a:ext uri="{FF2B5EF4-FFF2-40B4-BE49-F238E27FC236}">
                <a16:creationId xmlns:a16="http://schemas.microsoft.com/office/drawing/2014/main" id="{34C80F8B-4FAC-4532-A71E-10B16C44B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DDBF4-BAA9-452C-A6BD-DBC5E103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02428430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4AC550-C712-435B-BD88-063685420A5B}" type="datetimeFigureOut">
              <a:rPr lang="en-US" smtClean="0"/>
              <a:t>2/7/2026</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825698159"/>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sunrise-mountains-nature-orange-sky-1132614/"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sunrise-mountains-nature-orange-sky-1132614/" TargetMode="External"/><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C08EB-66BA-59C8-F9D4-1E60536DD183}"/>
              </a:ext>
            </a:extLst>
          </p:cNvPr>
          <p:cNvSpPr txBox="1"/>
          <p:nvPr/>
        </p:nvSpPr>
        <p:spPr>
          <a:xfrm>
            <a:off x="2246873" y="0"/>
            <a:ext cx="6783573" cy="1323439"/>
          </a:xfrm>
          <a:prstGeom prst="rect">
            <a:avLst/>
          </a:prstGeom>
          <a:noFill/>
        </p:spPr>
        <p:txBody>
          <a:bodyPr wrap="square" rtlCol="0">
            <a:spAutoFit/>
          </a:bodyPr>
          <a:lstStyle/>
          <a:p>
            <a:r>
              <a:rPr lang="en-US" sz="8000" i="1" dirty="0">
                <a:solidFill>
                  <a:schemeClr val="bg1"/>
                </a:solidFill>
                <a:effectLst>
                  <a:outerShdw blurRad="38100" dist="38100" dir="2700000" algn="tl">
                    <a:srgbClr val="000000">
                      <a:alpha val="43137"/>
                    </a:srgbClr>
                  </a:outerShdw>
                </a:effectLst>
                <a:latin typeface="Edwardian Script ITC" panose="030303020407070D0804" pitchFamily="66" charset="0"/>
              </a:rPr>
              <a:t>Sunday, February 8,</a:t>
            </a:r>
            <a:endParaRPr lang="en-GB" sz="8000" i="1" dirty="0">
              <a:solidFill>
                <a:schemeClr val="bg1"/>
              </a:solidFill>
              <a:effectLst>
                <a:outerShdw blurRad="38100" dist="38100" dir="2700000" algn="tl">
                  <a:srgbClr val="000000">
                    <a:alpha val="43137"/>
                  </a:srgbClr>
                </a:outerShdw>
              </a:effectLst>
              <a:latin typeface="Edwardian Script ITC" panose="030303020407070D0804" pitchFamily="66" charset="0"/>
            </a:endParaRPr>
          </a:p>
        </p:txBody>
      </p:sp>
    </p:spTree>
    <p:extLst>
      <p:ext uri="{BB962C8B-B14F-4D97-AF65-F5344CB8AC3E}">
        <p14:creationId xmlns:p14="http://schemas.microsoft.com/office/powerpoint/2010/main" val="41756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5680DC-C705-477A-0EA5-7290B70C83E3}"/>
              </a:ext>
            </a:extLst>
          </p:cNvPr>
          <p:cNvSpPr txBox="1"/>
          <p:nvPr/>
        </p:nvSpPr>
        <p:spPr>
          <a:xfrm>
            <a:off x="507519" y="1554608"/>
            <a:ext cx="11176961" cy="2585323"/>
          </a:xfrm>
          <a:prstGeom prst="rect">
            <a:avLst/>
          </a:prstGeom>
          <a:noFill/>
        </p:spPr>
        <p:txBody>
          <a:bodyPr wrap="square">
            <a:spAutoFit/>
          </a:bodyPr>
          <a:lstStyle/>
          <a:p>
            <a:pPr fontAlgn="base"/>
            <a:r>
              <a:rPr lang="en-US" sz="5400" b="1" dirty="0">
                <a:solidFill>
                  <a:schemeClr val="bg1"/>
                </a:solidFill>
              </a:rPr>
              <a:t>Leader: People of God, come, let us worship God, whose glory surrounds us!</a:t>
            </a:r>
            <a:endParaRPr lang="en-GB" sz="5400" b="1" dirty="0">
              <a:solidFill>
                <a:schemeClr val="bg1"/>
              </a:solidFill>
            </a:endParaRPr>
          </a:p>
        </p:txBody>
      </p:sp>
    </p:spTree>
    <p:extLst>
      <p:ext uri="{BB962C8B-B14F-4D97-AF65-F5344CB8AC3E}">
        <p14:creationId xmlns:p14="http://schemas.microsoft.com/office/powerpoint/2010/main" val="60146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1555BB-061A-4761-4495-C55FB82AE551}"/>
              </a:ext>
            </a:extLst>
          </p:cNvPr>
          <p:cNvSpPr txBox="1"/>
          <p:nvPr/>
        </p:nvSpPr>
        <p:spPr>
          <a:xfrm>
            <a:off x="774720" y="1641121"/>
            <a:ext cx="11022805" cy="3785652"/>
          </a:xfrm>
          <a:prstGeom prst="rect">
            <a:avLst/>
          </a:prstGeom>
          <a:noFill/>
        </p:spPr>
        <p:txBody>
          <a:bodyPr wrap="square">
            <a:spAutoFit/>
          </a:bodyPr>
          <a:lstStyle/>
          <a:p>
            <a:r>
              <a:rPr lang="en-US" sz="6000" b="1" dirty="0">
                <a:solidFill>
                  <a:schemeClr val="bg1"/>
                </a:solidFill>
              </a:rPr>
              <a:t>ALL:    May our worship demonstrate God’s glory in our neighborhood, community, and the whole earth.</a:t>
            </a:r>
            <a:endParaRPr lang="en-US" sz="6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643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47000" b="-4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F3F0-8E08-4195-BEDB-14B7D11086D4}"/>
              </a:ext>
            </a:extLst>
          </p:cNvPr>
          <p:cNvSpPr>
            <a:spLocks noGrp="1"/>
          </p:cNvSpPr>
          <p:nvPr>
            <p:ph type="title"/>
          </p:nvPr>
        </p:nvSpPr>
        <p:spPr>
          <a:xfrm>
            <a:off x="396948" y="637954"/>
            <a:ext cx="11398103" cy="5202517"/>
          </a:xfrm>
        </p:spPr>
        <p:txBody>
          <a:bodyPr vert="horz" lIns="91440" tIns="45720" rIns="91440" bIns="0" rtlCol="0" anchor="ctr">
            <a:noAutofit/>
          </a:bodyPr>
          <a:lstStyle/>
          <a:p>
            <a:pPr algn="ctr"/>
            <a:r>
              <a:rPr lang="en-US" sz="7200" b="1" dirty="0">
                <a:solidFill>
                  <a:schemeClr val="bg1"/>
                </a:solidFill>
                <a:latin typeface="Arial Rounded MT Bold" panose="020F0704030504030204" pitchFamily="34" charset="0"/>
                <a:cs typeface="Calibri Light" panose="020F0302020204030204" pitchFamily="34" charset="0"/>
              </a:rPr>
              <a:t>Opening Hymn</a:t>
            </a:r>
            <a:br>
              <a:rPr lang="en-US" sz="7200" b="1" dirty="0">
                <a:solidFill>
                  <a:schemeClr val="bg1"/>
                </a:solidFill>
                <a:latin typeface="Arial Rounded MT Bold" panose="020F0704030504030204" pitchFamily="34" charset="0"/>
                <a:cs typeface="Calibri Light" panose="020F0302020204030204" pitchFamily="34" charset="0"/>
              </a:rPr>
            </a:br>
            <a:br>
              <a:rPr lang="en-US" sz="7200" b="1" dirty="0">
                <a:solidFill>
                  <a:schemeClr val="bg1"/>
                </a:solidFill>
                <a:latin typeface="Arial Rounded MT Bold" panose="020F0704030504030204" pitchFamily="34" charset="0"/>
                <a:cs typeface="Calibri Light" panose="020F0302020204030204" pitchFamily="34" charset="0"/>
              </a:rPr>
            </a:br>
            <a:r>
              <a:rPr lang="en-US" sz="6000" b="1" dirty="0">
                <a:solidFill>
                  <a:schemeClr val="bg1"/>
                </a:solidFill>
                <a:latin typeface="Arial Rounded MT Bold" panose="020F0704030504030204" pitchFamily="34" charset="0"/>
                <a:cs typeface="Calibri Light" panose="020F0302020204030204" pitchFamily="34" charset="0"/>
              </a:rPr>
              <a:t>“We Are Climbing Jacob’s Ladder” #418</a:t>
            </a:r>
            <a:br>
              <a:rPr lang="en-US" sz="6000" b="1" dirty="0">
                <a:solidFill>
                  <a:schemeClr val="bg1"/>
                </a:solidFill>
                <a:latin typeface="Arial Rounded MT Bold" panose="020F0704030504030204" pitchFamily="34" charset="0"/>
                <a:cs typeface="Calibri Light" panose="020F0302020204030204" pitchFamily="34" charset="0"/>
              </a:rPr>
            </a:br>
            <a:r>
              <a:rPr lang="en-US" sz="6000" b="1" dirty="0">
                <a:solidFill>
                  <a:schemeClr val="bg1"/>
                </a:solidFill>
                <a:latin typeface="Arial Rounded MT Bold" panose="020F0704030504030204" pitchFamily="34" charset="0"/>
                <a:cs typeface="Calibri Light" panose="020F0302020204030204" pitchFamily="34" charset="0"/>
              </a:rPr>
              <a:t>(Vs, 1, 2, &amp; 5) </a:t>
            </a:r>
            <a:br>
              <a:rPr lang="en-US" sz="7200" b="1" dirty="0">
                <a:solidFill>
                  <a:schemeClr val="bg1"/>
                </a:solidFill>
                <a:latin typeface="Arial Rounded MT Bold" panose="020F0704030504030204" pitchFamily="34" charset="0"/>
                <a:cs typeface="Calibri Light" panose="020F0302020204030204" pitchFamily="34" charset="0"/>
              </a:rPr>
            </a:br>
            <a:endParaRPr lang="en-US" sz="7200" b="1" dirty="0">
              <a:solidFill>
                <a:schemeClr val="bg1"/>
              </a:solidFill>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381592817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47000" b="-47000"/>
          </a:stretch>
        </a:blipFill>
        <a:effectLst/>
      </p:bgPr>
    </p:bg>
    <p:spTree>
      <p:nvGrpSpPr>
        <p:cNvPr id="1" name="">
          <a:extLst>
            <a:ext uri="{FF2B5EF4-FFF2-40B4-BE49-F238E27FC236}">
              <a16:creationId xmlns:a16="http://schemas.microsoft.com/office/drawing/2014/main" id="{5B41AD8C-EE77-69B6-D048-75347B5FA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F519C-4C35-7520-2C73-134B22D6D894}"/>
              </a:ext>
            </a:extLst>
          </p:cNvPr>
          <p:cNvSpPr>
            <a:spLocks noGrp="1"/>
          </p:cNvSpPr>
          <p:nvPr>
            <p:ph type="title"/>
          </p:nvPr>
        </p:nvSpPr>
        <p:spPr>
          <a:xfrm>
            <a:off x="396948" y="307818"/>
            <a:ext cx="11398103" cy="5857592"/>
          </a:xfrm>
        </p:spPr>
        <p:txBody>
          <a:bodyPr vert="horz" lIns="91440" tIns="45720" rIns="91440" bIns="0" rtlCol="0" anchor="ctr">
            <a:noAutofit/>
          </a:bodyPr>
          <a:lstStyle/>
          <a:p>
            <a:pPr algn="ctr"/>
            <a:r>
              <a:rPr lang="en-US" sz="5400" b="1" dirty="0">
                <a:solidFill>
                  <a:schemeClr val="bg1"/>
                </a:solidFill>
                <a:latin typeface="Arial Rounded MT Bold" panose="020F0704030504030204" pitchFamily="34" charset="0"/>
              </a:rPr>
              <a:t>1 We are climbing Jacob’s ladder;</a:t>
            </a:r>
            <a:br>
              <a:rPr lang="en-US" sz="5400" b="1" dirty="0">
                <a:solidFill>
                  <a:schemeClr val="bg1"/>
                </a:solidFill>
                <a:latin typeface="Arial Rounded MT Bold" panose="020F0704030504030204" pitchFamily="34" charset="0"/>
              </a:rPr>
            </a:br>
            <a:r>
              <a:rPr lang="en-US" sz="5400" b="1" dirty="0">
                <a:solidFill>
                  <a:schemeClr val="bg1"/>
                </a:solidFill>
                <a:latin typeface="Arial Rounded MT Bold" panose="020F0704030504030204" pitchFamily="34" charset="0"/>
              </a:rPr>
              <a:t>we are climbing Jacob’s ladder,</a:t>
            </a:r>
            <a:br>
              <a:rPr lang="en-US" sz="5400" b="1" dirty="0">
                <a:solidFill>
                  <a:schemeClr val="bg1"/>
                </a:solidFill>
                <a:latin typeface="Arial Rounded MT Bold" panose="020F0704030504030204" pitchFamily="34" charset="0"/>
              </a:rPr>
            </a:br>
            <a:r>
              <a:rPr lang="en-US" sz="5400" b="1" dirty="0">
                <a:solidFill>
                  <a:schemeClr val="bg1"/>
                </a:solidFill>
                <a:latin typeface="Arial Rounded MT Bold" panose="020F0704030504030204" pitchFamily="34" charset="0"/>
              </a:rPr>
              <a:t>we are climbing Jacob’s ladder;</a:t>
            </a:r>
            <a:br>
              <a:rPr lang="en-US" sz="5400" b="1" dirty="0">
                <a:solidFill>
                  <a:schemeClr val="bg1"/>
                </a:solidFill>
                <a:latin typeface="Arial Rounded MT Bold" panose="020F0704030504030204" pitchFamily="34" charset="0"/>
              </a:rPr>
            </a:br>
            <a:r>
              <a:rPr lang="en-US" sz="5400" b="1" dirty="0">
                <a:solidFill>
                  <a:schemeClr val="bg1"/>
                </a:solidFill>
                <a:latin typeface="Arial Rounded MT Bold" panose="020F0704030504030204" pitchFamily="34" charset="0"/>
              </a:rPr>
              <a:t>soldiers of the cross.</a:t>
            </a:r>
            <a:endParaRPr lang="en-US" sz="5400" b="1"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21061008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47000" b="-47000"/>
          </a:stretch>
        </a:blipFill>
        <a:effectLst/>
      </p:bgPr>
    </p:bg>
    <p:spTree>
      <p:nvGrpSpPr>
        <p:cNvPr id="1" name="">
          <a:extLst>
            <a:ext uri="{FF2B5EF4-FFF2-40B4-BE49-F238E27FC236}">
              <a16:creationId xmlns:a16="http://schemas.microsoft.com/office/drawing/2014/main" id="{F8911829-FEB2-1714-B6EA-CB5FF6825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751A5-087E-9B65-62ED-CA7C3CD2994D}"/>
              </a:ext>
            </a:extLst>
          </p:cNvPr>
          <p:cNvSpPr>
            <a:spLocks noGrp="1"/>
          </p:cNvSpPr>
          <p:nvPr>
            <p:ph type="title"/>
          </p:nvPr>
        </p:nvSpPr>
        <p:spPr>
          <a:xfrm>
            <a:off x="396948" y="637954"/>
            <a:ext cx="11398103" cy="5202517"/>
          </a:xfrm>
        </p:spPr>
        <p:txBody>
          <a:bodyPr vert="horz" lIns="91440" tIns="45720" rIns="91440" bIns="0" rtlCol="0" anchor="ctr">
            <a:noAutofit/>
          </a:bodyPr>
          <a:lstStyle/>
          <a:p>
            <a:pPr algn="ctr"/>
            <a:r>
              <a:rPr lang="en-US" sz="5400" b="1" dirty="0">
                <a:solidFill>
                  <a:schemeClr val="bg1"/>
                </a:solidFill>
                <a:latin typeface="Arial Rounded MT Bold" panose="020F0704030504030204" pitchFamily="34" charset="0"/>
              </a:rPr>
              <a:t> 2 Every round goes higher, higher;</a:t>
            </a:r>
            <a:br>
              <a:rPr lang="en-US" sz="5400" b="1" dirty="0">
                <a:solidFill>
                  <a:schemeClr val="bg1"/>
                </a:solidFill>
                <a:latin typeface="Arial Rounded MT Bold" panose="020F0704030504030204" pitchFamily="34" charset="0"/>
              </a:rPr>
            </a:br>
            <a:r>
              <a:rPr lang="en-US" sz="5400" b="1" dirty="0">
                <a:solidFill>
                  <a:schemeClr val="bg1"/>
                </a:solidFill>
                <a:latin typeface="Arial Rounded MT Bold" panose="020F0704030504030204" pitchFamily="34" charset="0"/>
              </a:rPr>
              <a:t>every round goes higher, higher,</a:t>
            </a:r>
            <a:br>
              <a:rPr lang="en-US" sz="5400" b="1" dirty="0">
                <a:solidFill>
                  <a:schemeClr val="bg1"/>
                </a:solidFill>
                <a:latin typeface="Arial Rounded MT Bold" panose="020F0704030504030204" pitchFamily="34" charset="0"/>
              </a:rPr>
            </a:br>
            <a:r>
              <a:rPr lang="en-US" sz="5400" b="1" dirty="0">
                <a:solidFill>
                  <a:schemeClr val="bg1"/>
                </a:solidFill>
                <a:latin typeface="Arial Rounded MT Bold" panose="020F0704030504030204" pitchFamily="34" charset="0"/>
              </a:rPr>
              <a:t>every round goes higher, higher;</a:t>
            </a:r>
            <a:br>
              <a:rPr lang="en-US" sz="5400" b="1" dirty="0">
                <a:solidFill>
                  <a:schemeClr val="bg1"/>
                </a:solidFill>
                <a:latin typeface="Arial Rounded MT Bold" panose="020F0704030504030204" pitchFamily="34" charset="0"/>
              </a:rPr>
            </a:br>
            <a:r>
              <a:rPr lang="en-US" sz="5400" b="1" dirty="0">
                <a:solidFill>
                  <a:schemeClr val="bg1"/>
                </a:solidFill>
                <a:latin typeface="Arial Rounded MT Bold" panose="020F0704030504030204" pitchFamily="34" charset="0"/>
              </a:rPr>
              <a:t>soldiers of the cross.</a:t>
            </a:r>
            <a:endParaRPr lang="en-US" sz="5400" b="1"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78783373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47000" b="-47000"/>
          </a:stretch>
        </a:blipFill>
        <a:effectLst/>
      </p:bgPr>
    </p:bg>
    <p:spTree>
      <p:nvGrpSpPr>
        <p:cNvPr id="1" name="">
          <a:extLst>
            <a:ext uri="{FF2B5EF4-FFF2-40B4-BE49-F238E27FC236}">
              <a16:creationId xmlns:a16="http://schemas.microsoft.com/office/drawing/2014/main" id="{57368F7E-7425-9D63-6E47-6036970A5B8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603FBF7-96DB-94C5-8974-1CA871882FC0}"/>
              </a:ext>
            </a:extLst>
          </p:cNvPr>
          <p:cNvSpPr txBox="1"/>
          <p:nvPr/>
        </p:nvSpPr>
        <p:spPr>
          <a:xfrm>
            <a:off x="642797" y="1305341"/>
            <a:ext cx="10447699" cy="4247317"/>
          </a:xfrm>
          <a:prstGeom prst="rect">
            <a:avLst/>
          </a:prstGeom>
          <a:noFill/>
        </p:spPr>
        <p:txBody>
          <a:bodyPr wrap="square">
            <a:spAutoFit/>
          </a:bodyPr>
          <a:lstStyle/>
          <a:p>
            <a:pPr algn="ctr"/>
            <a:r>
              <a:rPr lang="en-US" sz="5400" b="1" i="0" dirty="0">
                <a:solidFill>
                  <a:srgbClr val="222222"/>
                </a:solidFill>
                <a:effectLst/>
                <a:latin typeface="Arial Rounded MT Bold" panose="020F0704030504030204" pitchFamily="34" charset="0"/>
              </a:rPr>
              <a:t>5 We are climbing higher, higher;</a:t>
            </a:r>
            <a:br>
              <a:rPr lang="en-US" sz="5400" b="1" dirty="0">
                <a:latin typeface="Arial Rounded MT Bold" panose="020F0704030504030204" pitchFamily="34" charset="0"/>
              </a:rPr>
            </a:br>
            <a:r>
              <a:rPr lang="en-US" sz="5400" b="1" i="0" dirty="0">
                <a:solidFill>
                  <a:srgbClr val="222222"/>
                </a:solidFill>
                <a:effectLst/>
                <a:latin typeface="Arial Rounded MT Bold" panose="020F0704030504030204" pitchFamily="34" charset="0"/>
              </a:rPr>
              <a:t>we are climbing higher, higher,</a:t>
            </a:r>
            <a:br>
              <a:rPr lang="en-US" sz="5400" b="1" dirty="0">
                <a:latin typeface="Arial Rounded MT Bold" panose="020F0704030504030204" pitchFamily="34" charset="0"/>
              </a:rPr>
            </a:br>
            <a:r>
              <a:rPr lang="en-US" sz="5400" b="1" i="0" dirty="0">
                <a:solidFill>
                  <a:srgbClr val="222222"/>
                </a:solidFill>
                <a:effectLst/>
                <a:latin typeface="Arial Rounded MT Bold" panose="020F0704030504030204" pitchFamily="34" charset="0"/>
              </a:rPr>
              <a:t>we are climbing higher, higher;</a:t>
            </a:r>
            <a:br>
              <a:rPr lang="en-US" sz="5400" b="1" dirty="0">
                <a:latin typeface="Arial Rounded MT Bold" panose="020F0704030504030204" pitchFamily="34" charset="0"/>
              </a:rPr>
            </a:br>
            <a:r>
              <a:rPr lang="en-US" sz="5400" b="1" i="0" dirty="0">
                <a:solidFill>
                  <a:srgbClr val="222222"/>
                </a:solidFill>
                <a:effectLst/>
                <a:latin typeface="Arial Rounded MT Bold" panose="020F0704030504030204" pitchFamily="34" charset="0"/>
              </a:rPr>
              <a:t>soldiers of the cross.</a:t>
            </a:r>
            <a:endParaRPr lang="en-GB" sz="5400" b="1" dirty="0">
              <a:latin typeface="Arial Rounded MT Bold" panose="020F0704030504030204" pitchFamily="34" charset="0"/>
            </a:endParaRPr>
          </a:p>
        </p:txBody>
      </p:sp>
    </p:spTree>
    <p:extLst>
      <p:ext uri="{BB962C8B-B14F-4D97-AF65-F5344CB8AC3E}">
        <p14:creationId xmlns:p14="http://schemas.microsoft.com/office/powerpoint/2010/main" val="327848267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FA58FA-60F5-4056-8CE8-B8243BE5438A}"/>
              </a:ext>
            </a:extLst>
          </p:cNvPr>
          <p:cNvSpPr/>
          <p:nvPr/>
        </p:nvSpPr>
        <p:spPr>
          <a:xfrm>
            <a:off x="2234355" y="2391279"/>
            <a:ext cx="7904358" cy="1446550"/>
          </a:xfrm>
          <a:prstGeom prst="rect">
            <a:avLst/>
          </a:prstGeom>
        </p:spPr>
        <p:txBody>
          <a:bodyPr wrap="square">
            <a:spAutoFit/>
          </a:bodyPr>
          <a:lstStyle/>
          <a:p>
            <a:pPr algn="ctr"/>
            <a:r>
              <a:rPr lang="en-US" sz="8800" b="1" dirty="0">
                <a:effectLst>
                  <a:outerShdw blurRad="38100" dist="38100" dir="2700000" algn="tl">
                    <a:srgbClr val="000000">
                      <a:alpha val="43137"/>
                    </a:srgbClr>
                  </a:outerShdw>
                </a:effectLst>
                <a:ea typeface="Times New Roman" panose="02020603050405020304" pitchFamily="18" charset="0"/>
              </a:rPr>
              <a:t>Morning Prayer</a:t>
            </a:r>
            <a:endParaRPr lang="en-US" sz="8800"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42195004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DB73-19E7-4C30-BB3C-E6C6CF0CC1CD}"/>
              </a:ext>
            </a:extLst>
          </p:cNvPr>
          <p:cNvSpPr>
            <a:spLocks noGrp="1"/>
          </p:cNvSpPr>
          <p:nvPr>
            <p:ph type="title"/>
          </p:nvPr>
        </p:nvSpPr>
        <p:spPr>
          <a:xfrm>
            <a:off x="2915972" y="2246440"/>
            <a:ext cx="6751320" cy="1984120"/>
          </a:xfrm>
        </p:spPr>
        <p:txBody>
          <a:bodyPr vert="horz" lIns="91440" tIns="45720" rIns="91440" bIns="45720" rtlCol="0" anchor="b">
            <a:normAutofit/>
          </a:bodyPr>
          <a:lstStyle/>
          <a:p>
            <a:r>
              <a:rPr lang="en-US" sz="11500" b="1" dirty="0">
                <a:solidFill>
                  <a:schemeClr val="accent1">
                    <a:lumMod val="75000"/>
                  </a:schemeClr>
                </a:solidFill>
                <a:effectLst>
                  <a:outerShdw blurRad="38100" dist="38100" dir="2700000" algn="tl">
                    <a:srgbClr val="000000">
                      <a:alpha val="43137"/>
                    </a:srgbClr>
                  </a:outerShdw>
                </a:effectLst>
                <a:latin typeface="+mn-lt"/>
              </a:rPr>
              <a:t>Response</a:t>
            </a:r>
          </a:p>
        </p:txBody>
      </p:sp>
    </p:spTree>
    <p:extLst>
      <p:ext uri="{BB962C8B-B14F-4D97-AF65-F5344CB8AC3E}">
        <p14:creationId xmlns:p14="http://schemas.microsoft.com/office/powerpoint/2010/main" val="180256054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1F3917-4771-415F-8098-E3A2EB4089CE}"/>
              </a:ext>
            </a:extLst>
          </p:cNvPr>
          <p:cNvSpPr>
            <a:spLocks noGrp="1"/>
          </p:cNvSpPr>
          <p:nvPr>
            <p:ph type="title"/>
          </p:nvPr>
        </p:nvSpPr>
        <p:spPr>
          <a:xfrm>
            <a:off x="197667" y="988828"/>
            <a:ext cx="11796666" cy="5058887"/>
          </a:xfrm>
        </p:spPr>
        <p:txBody>
          <a:bodyPr vert="horz" lIns="91440" tIns="45720" rIns="91440" bIns="45720" rtlCol="0" anchor="b">
            <a:normAutofit fontScale="90000"/>
          </a:bodyPr>
          <a:lstStyle/>
          <a:p>
            <a:pPr algn="ctr"/>
            <a:r>
              <a:rPr lang="en-US" sz="8800" b="1" dirty="0">
                <a:solidFill>
                  <a:schemeClr val="accent1">
                    <a:lumMod val="75000"/>
                  </a:schemeClr>
                </a:solidFill>
                <a:latin typeface="Calibri" panose="020F0502020204030204" pitchFamily="34" charset="0"/>
                <a:cs typeface="Calibri" panose="020F0502020204030204" pitchFamily="34" charset="0"/>
              </a:rPr>
              <a:t>Affirmation </a:t>
            </a:r>
            <a:br>
              <a:rPr lang="en-US" sz="8800" b="1" dirty="0">
                <a:solidFill>
                  <a:schemeClr val="accent1">
                    <a:lumMod val="75000"/>
                  </a:schemeClr>
                </a:solidFill>
                <a:latin typeface="Calibri" panose="020F0502020204030204" pitchFamily="34" charset="0"/>
                <a:cs typeface="Calibri" panose="020F0502020204030204" pitchFamily="34" charset="0"/>
              </a:rPr>
            </a:br>
            <a:r>
              <a:rPr lang="en-US" sz="8800" b="1" dirty="0">
                <a:solidFill>
                  <a:schemeClr val="accent1">
                    <a:lumMod val="75000"/>
                  </a:schemeClr>
                </a:solidFill>
                <a:latin typeface="Calibri" panose="020F0502020204030204" pitchFamily="34" charset="0"/>
                <a:cs typeface="Calibri" panose="020F0502020204030204" pitchFamily="34" charset="0"/>
              </a:rPr>
              <a:t>of </a:t>
            </a:r>
            <a:br>
              <a:rPr lang="en-US" sz="8800" b="1" dirty="0">
                <a:solidFill>
                  <a:schemeClr val="accent1">
                    <a:lumMod val="75000"/>
                  </a:schemeClr>
                </a:solidFill>
                <a:latin typeface="Calibri" panose="020F0502020204030204" pitchFamily="34" charset="0"/>
                <a:cs typeface="Calibri" panose="020F0502020204030204" pitchFamily="34" charset="0"/>
              </a:rPr>
            </a:br>
            <a:r>
              <a:rPr lang="en-US" sz="8800" b="1" dirty="0">
                <a:solidFill>
                  <a:schemeClr val="accent1">
                    <a:lumMod val="75000"/>
                  </a:schemeClr>
                </a:solidFill>
                <a:latin typeface="Calibri" panose="020F0502020204030204" pitchFamily="34" charset="0"/>
                <a:cs typeface="Calibri" panose="020F0502020204030204" pitchFamily="34" charset="0"/>
              </a:rPr>
              <a:t>Faith</a:t>
            </a:r>
            <a:br>
              <a:rPr lang="en-US" sz="8800" b="1" dirty="0">
                <a:solidFill>
                  <a:schemeClr val="accent1">
                    <a:lumMod val="75000"/>
                  </a:schemeClr>
                </a:solidFill>
                <a:latin typeface="Calibri" panose="020F0502020204030204" pitchFamily="34" charset="0"/>
                <a:cs typeface="Calibri" panose="020F0502020204030204" pitchFamily="34" charset="0"/>
              </a:rPr>
            </a:br>
            <a:r>
              <a:rPr lang="en-US" sz="8800" b="1" dirty="0">
                <a:solidFill>
                  <a:schemeClr val="bg2"/>
                </a:solidFill>
                <a:cs typeface="Calibri" panose="020F0502020204030204" pitchFamily="34" charset="0"/>
              </a:rPr>
              <a:t>“The Apostles’ Creed”</a:t>
            </a:r>
          </a:p>
        </p:txBody>
      </p:sp>
    </p:spTree>
    <p:extLst>
      <p:ext uri="{BB962C8B-B14F-4D97-AF65-F5344CB8AC3E}">
        <p14:creationId xmlns:p14="http://schemas.microsoft.com/office/powerpoint/2010/main" val="223192539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918F-0ED2-402C-83EC-4DEA2685E110}"/>
              </a:ext>
            </a:extLst>
          </p:cNvPr>
          <p:cNvSpPr>
            <a:spLocks noGrp="1"/>
          </p:cNvSpPr>
          <p:nvPr>
            <p:ph type="title"/>
          </p:nvPr>
        </p:nvSpPr>
        <p:spPr>
          <a:xfrm>
            <a:off x="1343319" y="2314308"/>
            <a:ext cx="9505361" cy="4001432"/>
          </a:xfrm>
        </p:spPr>
        <p:txBody>
          <a:bodyPr>
            <a:noAutofit/>
          </a:bodyPr>
          <a:lstStyle/>
          <a:p>
            <a:r>
              <a:rPr lang="en-US" sz="6000" b="1" dirty="0">
                <a:solidFill>
                  <a:schemeClr val="bg1"/>
                </a:solidFill>
              </a:rPr>
              <a:t>I believe in God the Father Almighty. The maker of heaven and earth;</a:t>
            </a:r>
          </a:p>
        </p:txBody>
      </p:sp>
    </p:spTree>
    <p:extLst>
      <p:ext uri="{BB962C8B-B14F-4D97-AF65-F5344CB8AC3E}">
        <p14:creationId xmlns:p14="http://schemas.microsoft.com/office/powerpoint/2010/main" val="208778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D3CA86-889F-4862-B832-46452BF1E45C}"/>
              </a:ext>
            </a:extLst>
          </p:cNvPr>
          <p:cNvSpPr txBox="1"/>
          <p:nvPr/>
        </p:nvSpPr>
        <p:spPr>
          <a:xfrm>
            <a:off x="3953670" y="2705725"/>
            <a:ext cx="7008495" cy="1446550"/>
          </a:xfrm>
          <a:prstGeom prst="rect">
            <a:avLst/>
          </a:prstGeom>
          <a:noFill/>
        </p:spPr>
        <p:txBody>
          <a:bodyPr wrap="square" rtlCol="0">
            <a:spAutoFit/>
          </a:bodyPr>
          <a:lstStyle/>
          <a:p>
            <a:r>
              <a:rPr lang="en-US" sz="8800" b="1" i="1" dirty="0">
                <a:solidFill>
                  <a:schemeClr val="accent1">
                    <a:lumMod val="50000"/>
                  </a:schemeClr>
                </a:solidFill>
                <a:effectLst>
                  <a:glow rad="63500">
                    <a:schemeClr val="accent4">
                      <a:satMod val="175000"/>
                      <a:alpha val="40000"/>
                    </a:schemeClr>
                  </a:glow>
                  <a:outerShdw blurRad="38100" dist="38100" dir="2700000" algn="tl">
                    <a:srgbClr val="000000">
                      <a:alpha val="43137"/>
                    </a:srgbClr>
                  </a:outerShdw>
                </a:effectLst>
                <a:latin typeface="Constantia" panose="02030602050306030303" pitchFamily="18" charset="0"/>
              </a:rPr>
              <a:t>Processional</a:t>
            </a:r>
          </a:p>
        </p:txBody>
      </p:sp>
    </p:spTree>
    <p:extLst>
      <p:ext uri="{BB962C8B-B14F-4D97-AF65-F5344CB8AC3E}">
        <p14:creationId xmlns:p14="http://schemas.microsoft.com/office/powerpoint/2010/main" val="148735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0B43-617D-43A2-B482-B099CAA3A222}"/>
              </a:ext>
            </a:extLst>
          </p:cNvPr>
          <p:cNvSpPr/>
          <p:nvPr/>
        </p:nvSpPr>
        <p:spPr>
          <a:xfrm>
            <a:off x="1959446" y="2520537"/>
            <a:ext cx="8974280" cy="3416320"/>
          </a:xfrm>
          <a:prstGeom prst="rect">
            <a:avLst/>
          </a:prstGeom>
        </p:spPr>
        <p:txBody>
          <a:bodyPr wrap="square">
            <a:spAutoFit/>
          </a:bodyPr>
          <a:lstStyle/>
          <a:p>
            <a:r>
              <a:rPr lang="en-US" sz="5400" b="1" dirty="0">
                <a:solidFill>
                  <a:schemeClr val="bg1"/>
                </a:solidFill>
              </a:rPr>
              <a:t>and in Jesus Christ his only Son our Lord: who was conceived by the Holy Spirit, born of the Virgin Mary,</a:t>
            </a:r>
            <a:endParaRPr lang="en-US" sz="5400" dirty="0">
              <a:solidFill>
                <a:schemeClr val="bg1"/>
              </a:solidFill>
            </a:endParaRPr>
          </a:p>
        </p:txBody>
      </p:sp>
    </p:spTree>
    <p:extLst>
      <p:ext uri="{BB962C8B-B14F-4D97-AF65-F5344CB8AC3E}">
        <p14:creationId xmlns:p14="http://schemas.microsoft.com/office/powerpoint/2010/main" val="986095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E09C-9B75-42F3-A354-36070E238962}"/>
              </a:ext>
            </a:extLst>
          </p:cNvPr>
          <p:cNvSpPr>
            <a:spLocks noGrp="1"/>
          </p:cNvSpPr>
          <p:nvPr>
            <p:ph type="title"/>
          </p:nvPr>
        </p:nvSpPr>
        <p:spPr>
          <a:xfrm>
            <a:off x="1742301" y="2505283"/>
            <a:ext cx="8463403" cy="3151238"/>
          </a:xfrm>
        </p:spPr>
        <p:txBody>
          <a:bodyPr>
            <a:normAutofit/>
          </a:bodyPr>
          <a:lstStyle/>
          <a:p>
            <a:r>
              <a:rPr lang="en-US" sz="5400" b="1" dirty="0">
                <a:solidFill>
                  <a:schemeClr val="bg1"/>
                </a:solidFill>
              </a:rPr>
              <a:t>suffered under Pontius Pilate, was crucified, dead, and buried;</a:t>
            </a:r>
          </a:p>
        </p:txBody>
      </p:sp>
    </p:spTree>
    <p:extLst>
      <p:ext uri="{BB962C8B-B14F-4D97-AF65-F5344CB8AC3E}">
        <p14:creationId xmlns:p14="http://schemas.microsoft.com/office/powerpoint/2010/main" val="2215508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B5C6E-5579-4A89-83DB-CC01041F61C1}"/>
              </a:ext>
            </a:extLst>
          </p:cNvPr>
          <p:cNvSpPr/>
          <p:nvPr/>
        </p:nvSpPr>
        <p:spPr>
          <a:xfrm>
            <a:off x="2640272" y="3090097"/>
            <a:ext cx="7514869" cy="2862322"/>
          </a:xfrm>
          <a:prstGeom prst="rect">
            <a:avLst/>
          </a:prstGeom>
        </p:spPr>
        <p:txBody>
          <a:bodyPr wrap="square">
            <a:spAutoFit/>
          </a:bodyPr>
          <a:lstStyle/>
          <a:p>
            <a:r>
              <a:rPr lang="en-US" sz="6000" b="1" dirty="0">
                <a:solidFill>
                  <a:schemeClr val="bg1"/>
                </a:solidFill>
              </a:rPr>
              <a:t>the third day he rose from the dead; he ascended into heaven,</a:t>
            </a:r>
            <a:endParaRPr lang="en-US" sz="6000" dirty="0">
              <a:solidFill>
                <a:schemeClr val="bg1"/>
              </a:solidFill>
            </a:endParaRPr>
          </a:p>
        </p:txBody>
      </p:sp>
    </p:spTree>
    <p:extLst>
      <p:ext uri="{BB962C8B-B14F-4D97-AF65-F5344CB8AC3E}">
        <p14:creationId xmlns:p14="http://schemas.microsoft.com/office/powerpoint/2010/main" val="1820570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D0FA-B374-4BAE-A9E0-451FD883DBA3}"/>
              </a:ext>
            </a:extLst>
          </p:cNvPr>
          <p:cNvSpPr>
            <a:spLocks noGrp="1"/>
          </p:cNvSpPr>
          <p:nvPr>
            <p:ph type="title"/>
          </p:nvPr>
        </p:nvSpPr>
        <p:spPr>
          <a:xfrm>
            <a:off x="1736556" y="2232837"/>
            <a:ext cx="9075858" cy="4242226"/>
          </a:xfrm>
        </p:spPr>
        <p:txBody>
          <a:bodyPr>
            <a:normAutofit/>
          </a:bodyPr>
          <a:lstStyle/>
          <a:p>
            <a:r>
              <a:rPr lang="en-US" sz="5400" b="1" dirty="0">
                <a:solidFill>
                  <a:schemeClr val="bg1"/>
                </a:solidFill>
              </a:rPr>
              <a:t>and sitteth at the right hand of God the Father Almighty; from thence he shall come to judge the quick and the dead.</a:t>
            </a:r>
          </a:p>
        </p:txBody>
      </p:sp>
    </p:spTree>
    <p:extLst>
      <p:ext uri="{BB962C8B-B14F-4D97-AF65-F5344CB8AC3E}">
        <p14:creationId xmlns:p14="http://schemas.microsoft.com/office/powerpoint/2010/main" val="1490041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A416-51FB-4D21-AFDA-4D98B4196FF4}"/>
              </a:ext>
            </a:extLst>
          </p:cNvPr>
          <p:cNvSpPr>
            <a:spLocks noGrp="1"/>
          </p:cNvSpPr>
          <p:nvPr>
            <p:ph type="title"/>
          </p:nvPr>
        </p:nvSpPr>
        <p:spPr>
          <a:xfrm>
            <a:off x="1652690" y="2254101"/>
            <a:ext cx="8574071" cy="3657601"/>
          </a:xfrm>
        </p:spPr>
        <p:txBody>
          <a:bodyPr>
            <a:normAutofit/>
          </a:bodyPr>
          <a:lstStyle/>
          <a:p>
            <a:r>
              <a:rPr lang="en-US" sz="5400" b="1" dirty="0">
                <a:solidFill>
                  <a:schemeClr val="bg1"/>
                </a:solidFill>
              </a:rPr>
              <a:t>I believe in the Holy Spirit, the Holy catholic** church, the communion of saints, the forgiveness of sins, </a:t>
            </a:r>
          </a:p>
        </p:txBody>
      </p:sp>
      <p:sp>
        <p:nvSpPr>
          <p:cNvPr id="3" name="TextBox 2">
            <a:extLst>
              <a:ext uri="{FF2B5EF4-FFF2-40B4-BE49-F238E27FC236}">
                <a16:creationId xmlns:a16="http://schemas.microsoft.com/office/drawing/2014/main" id="{BB70B10D-9751-0D70-845C-87BFD60C56AB}"/>
              </a:ext>
            </a:extLst>
          </p:cNvPr>
          <p:cNvSpPr txBox="1"/>
          <p:nvPr/>
        </p:nvSpPr>
        <p:spPr>
          <a:xfrm>
            <a:off x="7241249" y="6018029"/>
            <a:ext cx="4785504" cy="707886"/>
          </a:xfrm>
          <a:prstGeom prst="rect">
            <a:avLst/>
          </a:prstGeom>
          <a:noFill/>
        </p:spPr>
        <p:txBody>
          <a:bodyPr wrap="square" rtlCol="0">
            <a:spAutoFit/>
          </a:bodyPr>
          <a:lstStyle/>
          <a:p>
            <a:r>
              <a:rPr lang="en-US" sz="4000" b="1" dirty="0">
                <a:solidFill>
                  <a:schemeClr val="bg1"/>
                </a:solidFill>
              </a:rPr>
              <a:t>**</a:t>
            </a:r>
            <a:r>
              <a:rPr lang="en-US" sz="2800" b="1" dirty="0">
                <a:solidFill>
                  <a:schemeClr val="bg1"/>
                </a:solidFill>
              </a:rPr>
              <a:t>Church Universal</a:t>
            </a:r>
          </a:p>
        </p:txBody>
      </p:sp>
    </p:spTree>
    <p:extLst>
      <p:ext uri="{BB962C8B-B14F-4D97-AF65-F5344CB8AC3E}">
        <p14:creationId xmlns:p14="http://schemas.microsoft.com/office/powerpoint/2010/main" val="170146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73A5D-9BB5-4F59-A661-C5EDF3BD18EC}"/>
              </a:ext>
            </a:extLst>
          </p:cNvPr>
          <p:cNvSpPr/>
          <p:nvPr/>
        </p:nvSpPr>
        <p:spPr>
          <a:xfrm>
            <a:off x="2376346" y="2759785"/>
            <a:ext cx="8466796" cy="2862322"/>
          </a:xfrm>
          <a:prstGeom prst="rect">
            <a:avLst/>
          </a:prstGeom>
        </p:spPr>
        <p:txBody>
          <a:bodyPr wrap="square">
            <a:spAutoFit/>
          </a:bodyPr>
          <a:lstStyle/>
          <a:p>
            <a:r>
              <a:rPr lang="en-US" sz="6000" b="1" dirty="0">
                <a:solidFill>
                  <a:schemeClr val="bg1"/>
                </a:solidFill>
              </a:rPr>
              <a:t>the resurrection of the body, and the life everlasting. Amen.</a:t>
            </a:r>
            <a:endParaRPr lang="en-US" sz="6000" dirty="0">
              <a:solidFill>
                <a:schemeClr val="bg1"/>
              </a:solidFill>
            </a:endParaRPr>
          </a:p>
        </p:txBody>
      </p:sp>
    </p:spTree>
    <p:extLst>
      <p:ext uri="{BB962C8B-B14F-4D97-AF65-F5344CB8AC3E}">
        <p14:creationId xmlns:p14="http://schemas.microsoft.com/office/powerpoint/2010/main" val="322829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110C24B2-78DE-4ABC-911B-8D0B56A81F90}"/>
              </a:ext>
            </a:extLst>
          </p:cNvPr>
          <p:cNvSpPr/>
          <p:nvPr/>
        </p:nvSpPr>
        <p:spPr>
          <a:xfrm>
            <a:off x="1655134" y="1964148"/>
            <a:ext cx="9429749" cy="3416320"/>
          </a:xfrm>
          <a:prstGeom prst="rect">
            <a:avLst/>
          </a:prstGeom>
        </p:spPr>
        <p:txBody>
          <a:bodyPr wrap="square">
            <a:spAutoFit/>
          </a:bodyPr>
          <a:lstStyle/>
          <a:p>
            <a:r>
              <a:rPr lang="en-US" sz="7200" b="1" dirty="0"/>
              <a:t>Glory be to the Father, and to the Son and to the Holy Ghost,</a:t>
            </a:r>
            <a:endParaRPr lang="en-US" sz="7200" dirty="0"/>
          </a:p>
        </p:txBody>
      </p:sp>
      <p:sp>
        <p:nvSpPr>
          <p:cNvPr id="2" name="TextBox 1">
            <a:extLst>
              <a:ext uri="{FF2B5EF4-FFF2-40B4-BE49-F238E27FC236}">
                <a16:creationId xmlns:a16="http://schemas.microsoft.com/office/drawing/2014/main" id="{D99BF9D7-31C6-7D41-0082-213471565294}"/>
              </a:ext>
            </a:extLst>
          </p:cNvPr>
          <p:cNvSpPr txBox="1"/>
          <p:nvPr/>
        </p:nvSpPr>
        <p:spPr>
          <a:xfrm>
            <a:off x="380244" y="363833"/>
            <a:ext cx="4092167"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rPr>
              <a:t>Gloria Patri</a:t>
            </a:r>
            <a:endParaRPr lang="en-GB"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108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015671-57C5-4D95-9353-F88FADC63E6D}"/>
              </a:ext>
            </a:extLst>
          </p:cNvPr>
          <p:cNvSpPr/>
          <p:nvPr/>
        </p:nvSpPr>
        <p:spPr>
          <a:xfrm>
            <a:off x="317205" y="1619284"/>
            <a:ext cx="11557590" cy="4154984"/>
          </a:xfrm>
          <a:prstGeom prst="rect">
            <a:avLst/>
          </a:prstGeom>
          <a:noFill/>
        </p:spPr>
        <p:txBody>
          <a:bodyPr wrap="square">
            <a:spAutoFit/>
          </a:bodyPr>
          <a:lstStyle/>
          <a:p>
            <a:r>
              <a:rPr lang="en-US" sz="6600" b="1" dirty="0"/>
              <a:t>as it was in the beginning, is now, and ever shall be, world with-out end.  </a:t>
            </a:r>
          </a:p>
          <a:p>
            <a:r>
              <a:rPr lang="en-US" sz="6600" b="1" dirty="0"/>
              <a:t>A-men.  A-men</a:t>
            </a:r>
            <a:endParaRPr lang="en-US" sz="6600" dirty="0"/>
          </a:p>
        </p:txBody>
      </p:sp>
    </p:spTree>
    <p:extLst>
      <p:ext uri="{BB962C8B-B14F-4D97-AF65-F5344CB8AC3E}">
        <p14:creationId xmlns:p14="http://schemas.microsoft.com/office/powerpoint/2010/main" val="2939070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B0A8-9D4F-4DF8-A277-66EE95723A4E}"/>
              </a:ext>
            </a:extLst>
          </p:cNvPr>
          <p:cNvSpPr>
            <a:spLocks noGrp="1"/>
          </p:cNvSpPr>
          <p:nvPr>
            <p:ph type="title"/>
          </p:nvPr>
        </p:nvSpPr>
        <p:spPr>
          <a:xfrm>
            <a:off x="295835" y="347025"/>
            <a:ext cx="11600329" cy="5685685"/>
          </a:xfrm>
        </p:spPr>
        <p:txBody>
          <a:bodyPr>
            <a:noAutofit/>
          </a:bodyPr>
          <a:lstStyle/>
          <a:p>
            <a:pPr algn="ctr"/>
            <a:r>
              <a:rPr lang="en-US" sz="6600" b="1" dirty="0">
                <a:solidFill>
                  <a:schemeClr val="bg1"/>
                </a:solidFill>
                <a:latin typeface="Bookman Old Style" panose="02050604050505020204" pitchFamily="18" charset="0"/>
              </a:rPr>
              <a:t>The Offering </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(It’s Giving Time)</a:t>
            </a:r>
            <a:br>
              <a:rPr lang="en-US" sz="6600" b="1" dirty="0">
                <a:solidFill>
                  <a:schemeClr val="bg1"/>
                </a:solidFill>
                <a:latin typeface="Bookman Old Style" panose="02050604050505020204" pitchFamily="18" charset="0"/>
              </a:rPr>
            </a:br>
            <a:br>
              <a:rPr lang="en-US" sz="6600" b="1" dirty="0">
                <a:solidFill>
                  <a:schemeClr val="bg1"/>
                </a:solidFill>
                <a:latin typeface="Bookman Old Style" panose="02050604050505020204" pitchFamily="18" charset="0"/>
              </a:rPr>
            </a:br>
            <a:r>
              <a:rPr lang="en-US" b="1" dirty="0">
                <a:solidFill>
                  <a:schemeClr val="bg1"/>
                </a:solidFill>
                <a:latin typeface="Bookman Old Style" panose="02050604050505020204" pitchFamily="18" charset="0"/>
              </a:rPr>
              <a:t>“Praise God, from whom all blessings flow; praise him, all creatures here below; praise him above, ye heavenly host; praise Father Son, and Holy Ghost, Amen”</a:t>
            </a:r>
            <a:endParaRPr lang="en-US" sz="6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69991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3D61F9-EA9D-6929-961C-BD60E7DF4B30}"/>
              </a:ext>
            </a:extLst>
          </p:cNvPr>
          <p:cNvSpPr txBox="1"/>
          <p:nvPr/>
        </p:nvSpPr>
        <p:spPr>
          <a:xfrm>
            <a:off x="221942" y="659219"/>
            <a:ext cx="11732597" cy="5078313"/>
          </a:xfrm>
          <a:prstGeom prst="rect">
            <a:avLst/>
          </a:prstGeom>
          <a:noFill/>
        </p:spPr>
        <p:txBody>
          <a:bodyPr wrap="square">
            <a:spAutoFit/>
          </a:bodyPr>
          <a:lstStyle/>
          <a:p>
            <a:pPr algn="ctr"/>
            <a:r>
              <a:rPr lang="en-US" sz="4800" b="1" dirty="0">
                <a:solidFill>
                  <a:schemeClr val="bg1"/>
                </a:solidFill>
                <a:latin typeface="Aharoni" panose="02010803020104030203" pitchFamily="2" charset="-79"/>
                <a:cs typeface="Aharoni" panose="02010803020104030203" pitchFamily="2" charset="-79"/>
              </a:rPr>
              <a:t>*The Dedication of Tithes and Offering</a:t>
            </a:r>
          </a:p>
          <a:p>
            <a:pPr algn="ctr"/>
            <a:r>
              <a:rPr lang="en-US" sz="4800" b="1" dirty="0">
                <a:solidFill>
                  <a:schemeClr val="bg1"/>
                </a:solidFill>
                <a:latin typeface="Aharoni" panose="02010803020104030203" pitchFamily="2" charset="-79"/>
                <a:cs typeface="Aharoni" panose="02010803020104030203" pitchFamily="2" charset="-79"/>
              </a:rPr>
              <a:t>UMH #588</a:t>
            </a:r>
            <a:br>
              <a:rPr lang="en-US" sz="4800" b="1" dirty="0">
                <a:solidFill>
                  <a:schemeClr val="bg1"/>
                </a:solidFill>
                <a:latin typeface="Aharoni" panose="02010803020104030203" pitchFamily="2" charset="-79"/>
                <a:cs typeface="Aharoni" panose="02010803020104030203" pitchFamily="2" charset="-79"/>
              </a:rPr>
            </a:br>
            <a:br>
              <a:rPr lang="en-US" sz="4800" b="1" dirty="0">
                <a:solidFill>
                  <a:schemeClr val="bg1"/>
                </a:solidFill>
                <a:latin typeface="Aharoni" panose="02010803020104030203" pitchFamily="2" charset="-79"/>
                <a:cs typeface="Aharoni" panose="02010803020104030203" pitchFamily="2" charset="-79"/>
              </a:rPr>
            </a:br>
            <a:r>
              <a:rPr lang="en-US" sz="6000" b="1" dirty="0">
                <a:solidFill>
                  <a:schemeClr val="bg1"/>
                </a:solidFill>
                <a:latin typeface="Aharoni" panose="02010803020104030203" pitchFamily="2" charset="-79"/>
                <a:cs typeface="Aharoni" panose="02010803020104030203" pitchFamily="2" charset="-79"/>
              </a:rPr>
              <a:t>“All things come of thee, O Lord, and of thine own have we given thee.” AMEN!</a:t>
            </a:r>
            <a:endParaRPr lang="en-US" sz="4800" dirty="0"/>
          </a:p>
        </p:txBody>
      </p:sp>
    </p:spTree>
    <p:extLst>
      <p:ext uri="{BB962C8B-B14F-4D97-AF65-F5344CB8AC3E}">
        <p14:creationId xmlns:p14="http://schemas.microsoft.com/office/powerpoint/2010/main" val="99108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3000" b="-3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33640-F997-4B18-B507-439EF6B01E74}"/>
              </a:ext>
            </a:extLst>
          </p:cNvPr>
          <p:cNvSpPr txBox="1"/>
          <p:nvPr/>
        </p:nvSpPr>
        <p:spPr>
          <a:xfrm>
            <a:off x="564967" y="592256"/>
            <a:ext cx="9654040" cy="1200329"/>
          </a:xfrm>
          <a:prstGeom prst="rect">
            <a:avLst/>
          </a:prstGeom>
          <a:noFill/>
        </p:spPr>
        <p:txBody>
          <a:bodyPr wrap="square" rtlCol="0">
            <a:spAutoFit/>
          </a:bodyPr>
          <a:lstStyle/>
          <a:p>
            <a:r>
              <a:rPr lang="en-US" sz="7200" b="1" i="1" dirty="0">
                <a:solidFill>
                  <a:schemeClr val="bg1"/>
                </a:solidFill>
                <a:latin typeface="Adobe Devanagari" panose="02040503050201020203" pitchFamily="18" charset="0"/>
                <a:cs typeface="Adobe Devanagari" panose="02040503050201020203" pitchFamily="18" charset="0"/>
              </a:rPr>
              <a:t>Lighting of  Candles      </a:t>
            </a:r>
          </a:p>
        </p:txBody>
      </p:sp>
      <p:sp>
        <p:nvSpPr>
          <p:cNvPr id="3" name="TextBox 2">
            <a:extLst>
              <a:ext uri="{FF2B5EF4-FFF2-40B4-BE49-F238E27FC236}">
                <a16:creationId xmlns:a16="http://schemas.microsoft.com/office/drawing/2014/main" id="{1D1752E3-B4D4-4718-8CE4-399E8FB4B497}"/>
              </a:ext>
            </a:extLst>
          </p:cNvPr>
          <p:cNvSpPr txBox="1"/>
          <p:nvPr/>
        </p:nvSpPr>
        <p:spPr>
          <a:xfrm>
            <a:off x="6772941" y="2834575"/>
            <a:ext cx="4848286" cy="1446550"/>
          </a:xfrm>
          <a:prstGeom prst="rect">
            <a:avLst/>
          </a:prstGeom>
          <a:noFill/>
        </p:spPr>
        <p:txBody>
          <a:bodyPr wrap="square" rtlCol="0">
            <a:spAutoFit/>
          </a:bodyPr>
          <a:lstStyle/>
          <a:p>
            <a:r>
              <a:rPr lang="en-US" sz="8800" b="1" dirty="0">
                <a:solidFill>
                  <a:schemeClr val="bg1"/>
                </a:solidFill>
                <a:latin typeface="Brush Script MT" panose="03060802040406070304" pitchFamily="66" charset="0"/>
              </a:rPr>
              <a:t>Greetings</a:t>
            </a:r>
          </a:p>
        </p:txBody>
      </p:sp>
    </p:spTree>
    <p:extLst>
      <p:ext uri="{BB962C8B-B14F-4D97-AF65-F5344CB8AC3E}">
        <p14:creationId xmlns:p14="http://schemas.microsoft.com/office/powerpoint/2010/main" val="812499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89B0-4903-AE10-1E0A-D4ED4036BF06}"/>
              </a:ext>
            </a:extLst>
          </p:cNvPr>
          <p:cNvSpPr>
            <a:spLocks noGrp="1"/>
          </p:cNvSpPr>
          <p:nvPr>
            <p:ph type="title"/>
          </p:nvPr>
        </p:nvSpPr>
        <p:spPr>
          <a:xfrm>
            <a:off x="2025850" y="5667433"/>
            <a:ext cx="9865660" cy="1013012"/>
          </a:xfrm>
        </p:spPr>
        <p:txBody>
          <a:bodyPr>
            <a:normAutofit fontScale="90000"/>
          </a:bodyPr>
          <a:lstStyle/>
          <a:p>
            <a:pPr algn="ctr"/>
            <a:r>
              <a:rPr lang="en-US" sz="5400" b="1" dirty="0">
                <a:effectLst>
                  <a:outerShdw blurRad="38100" dist="38100" dir="2700000" algn="tl">
                    <a:srgbClr val="000000">
                      <a:alpha val="43137"/>
                    </a:srgbClr>
                  </a:outerShdw>
                </a:effectLst>
                <a:latin typeface="Arial Narrow" panose="020B0606020202030204" pitchFamily="34" charset="0"/>
              </a:rPr>
              <a:t>Parish Notices/Recognition of Visitors</a:t>
            </a:r>
          </a:p>
        </p:txBody>
      </p:sp>
    </p:spTree>
    <p:extLst>
      <p:ext uri="{BB962C8B-B14F-4D97-AF65-F5344CB8AC3E}">
        <p14:creationId xmlns:p14="http://schemas.microsoft.com/office/powerpoint/2010/main" val="1925791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1409-01DA-43E2-8E15-0180ABBCE72E}"/>
              </a:ext>
            </a:extLst>
          </p:cNvPr>
          <p:cNvSpPr>
            <a:spLocks noGrp="1"/>
          </p:cNvSpPr>
          <p:nvPr>
            <p:ph type="title"/>
          </p:nvPr>
        </p:nvSpPr>
        <p:spPr>
          <a:xfrm>
            <a:off x="1203719" y="3758804"/>
            <a:ext cx="10396882" cy="1151965"/>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7200" b="1">
                <a:solidFill>
                  <a:schemeClr val="bg1"/>
                </a:solidFill>
                <a:latin typeface="Bradley Hand ITC" panose="03070402050302030203" pitchFamily="66" charset="0"/>
              </a:rPr>
              <a:t>WE Listen for God’s Word</a:t>
            </a:r>
            <a:endParaRPr lang="en-US" sz="72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608357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4B2A5EE-919E-4579-9C54-4629356C766E}"/>
              </a:ext>
            </a:extLst>
          </p:cNvPr>
          <p:cNvSpPr txBox="1">
            <a:spLocks/>
          </p:cNvSpPr>
          <p:nvPr/>
        </p:nvSpPr>
        <p:spPr>
          <a:xfrm>
            <a:off x="114212" y="4536396"/>
            <a:ext cx="11772183" cy="1281953"/>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effectLst/>
              </a:rPr>
              <a:t>Leader: </a:t>
            </a:r>
            <a:r>
              <a:rPr lang="en-US" dirty="0">
                <a:solidFill>
                  <a:schemeClr val="bg1"/>
                </a:solidFill>
                <a:effectLst/>
              </a:rPr>
              <a:t>The Word of God for the people of God. </a:t>
            </a:r>
          </a:p>
          <a:p>
            <a:r>
              <a:rPr lang="en-US" b="1" dirty="0">
                <a:solidFill>
                  <a:schemeClr val="bg1"/>
                </a:solidFill>
                <a:effectLst/>
              </a:rPr>
              <a:t>People:  Thanks be to God.</a:t>
            </a:r>
          </a:p>
        </p:txBody>
      </p:sp>
      <p:sp>
        <p:nvSpPr>
          <p:cNvPr id="4" name="Title 1">
            <a:extLst>
              <a:ext uri="{FF2B5EF4-FFF2-40B4-BE49-F238E27FC236}">
                <a16:creationId xmlns:a16="http://schemas.microsoft.com/office/drawing/2014/main" id="{883577E6-578E-DD48-847C-05AC316E288D}"/>
              </a:ext>
            </a:extLst>
          </p:cNvPr>
          <p:cNvSpPr txBox="1">
            <a:spLocks/>
          </p:cNvSpPr>
          <p:nvPr/>
        </p:nvSpPr>
        <p:spPr>
          <a:xfrm>
            <a:off x="-1" y="0"/>
            <a:ext cx="12192000" cy="1255059"/>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rPr>
              <a:t>Proclamation and Response/We Listen for God’s Word</a:t>
            </a:r>
            <a:endParaRPr lang="en-US" b="1" dirty="0">
              <a:solidFill>
                <a:schemeClr val="bg1"/>
              </a:solidFill>
            </a:endParaRPr>
          </a:p>
        </p:txBody>
      </p:sp>
      <p:sp>
        <p:nvSpPr>
          <p:cNvPr id="8" name="TextBox 7">
            <a:extLst>
              <a:ext uri="{FF2B5EF4-FFF2-40B4-BE49-F238E27FC236}">
                <a16:creationId xmlns:a16="http://schemas.microsoft.com/office/drawing/2014/main" id="{8BD1A949-F209-D8CD-8E23-31E6953EB0D3}"/>
              </a:ext>
            </a:extLst>
          </p:cNvPr>
          <p:cNvSpPr txBox="1"/>
          <p:nvPr/>
        </p:nvSpPr>
        <p:spPr>
          <a:xfrm>
            <a:off x="-1" y="2018564"/>
            <a:ext cx="11772182" cy="1754326"/>
          </a:xfrm>
          <a:prstGeom prst="rect">
            <a:avLst/>
          </a:prstGeom>
          <a:noFill/>
        </p:spPr>
        <p:txBody>
          <a:bodyPr wrap="square">
            <a:spAutoFit/>
          </a:bodyPr>
          <a:lstStyle/>
          <a:p>
            <a:pPr marL="0" marR="0" algn="ctr">
              <a:spcBef>
                <a:spcPts val="0"/>
              </a:spcBef>
              <a:spcAft>
                <a:spcPts val="0"/>
              </a:spcAft>
            </a:pP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Old Testament: Psalm 112:1-10 (ESV)</a:t>
            </a:r>
          </a:p>
          <a:p>
            <a:pPr marL="0" marR="0" algn="ctr">
              <a:spcBef>
                <a:spcPts val="0"/>
              </a:spcBef>
              <a:spcAft>
                <a:spcPts val="0"/>
              </a:spcAft>
            </a:pP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Testament: </a:t>
            </a:r>
            <a:r>
              <a:rPr lang="en-US" sz="5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Matthew 5:13-20 (ESV)</a:t>
            </a:r>
            <a:endParaRPr lang="en-US" sz="5400" b="1" dirty="0">
              <a:solidFill>
                <a:schemeClr val="bg1"/>
              </a:solidFill>
            </a:endParaRPr>
          </a:p>
        </p:txBody>
      </p:sp>
    </p:spTree>
    <p:extLst>
      <p:ext uri="{BB962C8B-B14F-4D97-AF65-F5344CB8AC3E}">
        <p14:creationId xmlns:p14="http://schemas.microsoft.com/office/powerpoint/2010/main" val="1658029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4C8394E3-D4B7-8763-C1B3-62B39EFA811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349F0F6-A420-6A15-1565-ABCCF52E7C5A}"/>
              </a:ext>
            </a:extLst>
          </p:cNvPr>
          <p:cNvSpPr txBox="1"/>
          <p:nvPr/>
        </p:nvSpPr>
        <p:spPr>
          <a:xfrm>
            <a:off x="546226" y="1395844"/>
            <a:ext cx="10891318" cy="5262979"/>
          </a:xfrm>
          <a:prstGeom prst="rect">
            <a:avLst/>
          </a:prstGeom>
          <a:noFill/>
        </p:spPr>
        <p:txBody>
          <a:bodyPr wrap="square">
            <a:spAutoFit/>
          </a:bodyPr>
          <a:lstStyle/>
          <a:p>
            <a:r>
              <a:rPr lang="en-US" sz="4800" b="1" baseline="30000" dirty="0">
                <a:solidFill>
                  <a:srgbClr val="000000"/>
                </a:solidFill>
                <a:latin typeface="system-ui"/>
              </a:rPr>
              <a:t>1</a:t>
            </a:r>
            <a:r>
              <a:rPr lang="en-US" sz="4800" b="1" dirty="0">
                <a:solidFill>
                  <a:srgbClr val="000000"/>
                </a:solidFill>
                <a:latin typeface="system-ui"/>
              </a:rPr>
              <a:t> </a:t>
            </a:r>
            <a:r>
              <a:rPr lang="en-US" sz="4800" b="1" i="0" dirty="0">
                <a:solidFill>
                  <a:srgbClr val="000000"/>
                </a:solidFill>
                <a:effectLst/>
                <a:latin typeface="system-ui"/>
              </a:rPr>
              <a:t>Praise the </a:t>
            </a:r>
            <a:r>
              <a:rPr lang="en-US" sz="4800" b="1" i="0" cap="small" dirty="0">
                <a:solidFill>
                  <a:srgbClr val="000000"/>
                </a:solidFill>
                <a:effectLst/>
                <a:latin typeface="system-ui"/>
              </a:rPr>
              <a:t>Lord</a:t>
            </a:r>
            <a:r>
              <a:rPr lang="en-US" sz="4800" b="1" i="0" dirty="0">
                <a:solidFill>
                  <a:srgbClr val="000000"/>
                </a:solidFill>
                <a:effectLst/>
                <a:latin typeface="system-ui"/>
              </a:rPr>
              <a:t>!</a:t>
            </a:r>
            <a:br>
              <a:rPr lang="en-US" sz="4800" b="1" dirty="0"/>
            </a:br>
            <a:r>
              <a:rPr lang="en-US" sz="4800" b="1" i="0" dirty="0">
                <a:solidFill>
                  <a:srgbClr val="000000"/>
                </a:solidFill>
                <a:effectLst/>
                <a:latin typeface="system-ui"/>
              </a:rPr>
              <a:t>Blessed is the man who fears the </a:t>
            </a:r>
            <a:r>
              <a:rPr lang="en-US" sz="4800" b="1" i="0" cap="small" dirty="0">
                <a:solidFill>
                  <a:srgbClr val="000000"/>
                </a:solidFill>
                <a:effectLst/>
                <a:latin typeface="system-ui"/>
              </a:rPr>
              <a:t>Lord</a:t>
            </a:r>
            <a:r>
              <a:rPr lang="en-US" sz="4800" b="1" i="0" dirty="0">
                <a:solidFill>
                  <a:srgbClr val="000000"/>
                </a:solidFill>
                <a:effectLst/>
                <a:latin typeface="system-ui"/>
              </a:rPr>
              <a:t>,</a:t>
            </a:r>
            <a:br>
              <a:rPr lang="en-US" sz="4800" b="1" dirty="0"/>
            </a:br>
            <a:r>
              <a:rPr lang="en-US" sz="4800" b="1" i="0" dirty="0">
                <a:solidFill>
                  <a:srgbClr val="000000"/>
                </a:solidFill>
                <a:effectLst/>
                <a:latin typeface="system-ui"/>
              </a:rPr>
              <a:t>who greatly delights in his commandments!</a:t>
            </a:r>
            <a:br>
              <a:rPr lang="en-US" sz="4800" b="1" dirty="0"/>
            </a:br>
            <a:r>
              <a:rPr lang="en-US" sz="4800" b="1" i="0" baseline="30000" dirty="0">
                <a:solidFill>
                  <a:srgbClr val="000000"/>
                </a:solidFill>
                <a:effectLst/>
                <a:latin typeface="system-ui"/>
              </a:rPr>
              <a:t>2 </a:t>
            </a:r>
            <a:r>
              <a:rPr lang="en-US" sz="4800" b="1" i="0" dirty="0">
                <a:solidFill>
                  <a:srgbClr val="000000"/>
                </a:solidFill>
                <a:effectLst/>
                <a:latin typeface="system-ui"/>
              </a:rPr>
              <a:t>His offspring will be mighty in the land; the generation of the upright will be blessed.</a:t>
            </a:r>
            <a:endParaRPr lang="en-GB" sz="4800" b="1" dirty="0"/>
          </a:p>
        </p:txBody>
      </p:sp>
      <p:sp>
        <p:nvSpPr>
          <p:cNvPr id="7" name="TextBox 6">
            <a:extLst>
              <a:ext uri="{FF2B5EF4-FFF2-40B4-BE49-F238E27FC236}">
                <a16:creationId xmlns:a16="http://schemas.microsoft.com/office/drawing/2014/main" id="{C989EC71-A8A8-EC55-0982-87C41BC066BF}"/>
              </a:ext>
            </a:extLst>
          </p:cNvPr>
          <p:cNvSpPr txBox="1"/>
          <p:nvPr/>
        </p:nvSpPr>
        <p:spPr>
          <a:xfrm>
            <a:off x="208230" y="199177"/>
            <a:ext cx="11567310" cy="923330"/>
          </a:xfrm>
          <a:prstGeom prst="rect">
            <a:avLst/>
          </a:prstGeom>
          <a:noFill/>
        </p:spPr>
        <p:txBody>
          <a:bodyPr wrap="square">
            <a:spAutoFit/>
          </a:bodyPr>
          <a:lstStyle/>
          <a:p>
            <a:pPr marL="0" marR="0" algn="ctr">
              <a:spcBef>
                <a:spcPts val="0"/>
              </a:spcBef>
              <a:spcAft>
                <a:spcPts val="0"/>
              </a:spcAft>
            </a:pP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Old Testament: Psalm 112:1-10 (ESV)</a:t>
            </a:r>
          </a:p>
        </p:txBody>
      </p:sp>
    </p:spTree>
    <p:extLst>
      <p:ext uri="{BB962C8B-B14F-4D97-AF65-F5344CB8AC3E}">
        <p14:creationId xmlns:p14="http://schemas.microsoft.com/office/powerpoint/2010/main" val="1987705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E17A0B5E-2CDC-E44A-D505-08CF0F54C5E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06BB51F-D869-1660-F454-790B29345973}"/>
              </a:ext>
            </a:extLst>
          </p:cNvPr>
          <p:cNvSpPr txBox="1"/>
          <p:nvPr/>
        </p:nvSpPr>
        <p:spPr>
          <a:xfrm>
            <a:off x="930998" y="805758"/>
            <a:ext cx="10330004" cy="4524315"/>
          </a:xfrm>
          <a:prstGeom prst="rect">
            <a:avLst/>
          </a:prstGeom>
          <a:noFill/>
        </p:spPr>
        <p:txBody>
          <a:bodyPr wrap="square">
            <a:spAutoFit/>
          </a:bodyPr>
          <a:lstStyle/>
          <a:p>
            <a:r>
              <a:rPr lang="en-US" sz="4800" b="1" i="0" baseline="30000" dirty="0">
                <a:solidFill>
                  <a:srgbClr val="000000"/>
                </a:solidFill>
                <a:effectLst/>
                <a:latin typeface="system-ui"/>
              </a:rPr>
              <a:t>3 </a:t>
            </a:r>
            <a:r>
              <a:rPr lang="en-US" sz="4800" b="1" i="0" dirty="0">
                <a:solidFill>
                  <a:srgbClr val="000000"/>
                </a:solidFill>
                <a:effectLst/>
                <a:latin typeface="system-ui"/>
              </a:rPr>
              <a:t>Wealth and riches are in his house, and his righteousness endures forever.</a:t>
            </a:r>
            <a:br>
              <a:rPr lang="en-US" sz="4800" b="1" dirty="0"/>
            </a:br>
            <a:endParaRPr lang="en-US" sz="4800" b="1" dirty="0"/>
          </a:p>
          <a:p>
            <a:r>
              <a:rPr lang="en-US" sz="4800" b="1" i="0" baseline="30000" dirty="0">
                <a:solidFill>
                  <a:srgbClr val="000000"/>
                </a:solidFill>
                <a:effectLst/>
                <a:latin typeface="system-ui"/>
              </a:rPr>
              <a:t>4 </a:t>
            </a:r>
            <a:r>
              <a:rPr lang="en-US" sz="4800" b="1" i="0" dirty="0">
                <a:solidFill>
                  <a:srgbClr val="000000"/>
                </a:solidFill>
                <a:effectLst/>
                <a:latin typeface="system-ui"/>
              </a:rPr>
              <a:t>Light dawns in the darkness for the upright; he is gracious, merciful, and righteous.</a:t>
            </a:r>
            <a:endParaRPr lang="en-GB" sz="4800" b="1" dirty="0"/>
          </a:p>
        </p:txBody>
      </p:sp>
    </p:spTree>
    <p:extLst>
      <p:ext uri="{BB962C8B-B14F-4D97-AF65-F5344CB8AC3E}">
        <p14:creationId xmlns:p14="http://schemas.microsoft.com/office/powerpoint/2010/main" val="4101916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D16BBC2C-736D-A37D-2204-FE788E3D199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BD03742-FE77-5E50-3F6C-AFBF6253E8D4}"/>
              </a:ext>
            </a:extLst>
          </p:cNvPr>
          <p:cNvSpPr txBox="1"/>
          <p:nvPr/>
        </p:nvSpPr>
        <p:spPr>
          <a:xfrm>
            <a:off x="1385180" y="1683945"/>
            <a:ext cx="8854289" cy="2308324"/>
          </a:xfrm>
          <a:prstGeom prst="rect">
            <a:avLst/>
          </a:prstGeom>
          <a:noFill/>
        </p:spPr>
        <p:txBody>
          <a:bodyPr wrap="square">
            <a:spAutoFit/>
          </a:bodyPr>
          <a:lstStyle/>
          <a:p>
            <a:r>
              <a:rPr lang="en-US" sz="4800" b="1" i="0" baseline="30000" dirty="0">
                <a:solidFill>
                  <a:srgbClr val="000000"/>
                </a:solidFill>
                <a:effectLst/>
                <a:latin typeface="system-ui"/>
              </a:rPr>
              <a:t>5 </a:t>
            </a:r>
            <a:r>
              <a:rPr lang="en-US" sz="4800" b="1" i="0" dirty="0">
                <a:solidFill>
                  <a:srgbClr val="000000"/>
                </a:solidFill>
                <a:effectLst/>
                <a:latin typeface="system-ui"/>
              </a:rPr>
              <a:t>It is well with the man who deals generously and lends; who conducts his affairs with justice.</a:t>
            </a:r>
            <a:endParaRPr lang="en-GB" sz="4800" b="1" dirty="0"/>
          </a:p>
        </p:txBody>
      </p:sp>
    </p:spTree>
    <p:extLst>
      <p:ext uri="{BB962C8B-B14F-4D97-AF65-F5344CB8AC3E}">
        <p14:creationId xmlns:p14="http://schemas.microsoft.com/office/powerpoint/2010/main" val="935190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2ABA68D2-F3B2-FC69-6E85-854D67ED1F8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45C1ED1-40AC-1797-3070-D155A2F3D137}"/>
              </a:ext>
            </a:extLst>
          </p:cNvPr>
          <p:cNvSpPr txBox="1"/>
          <p:nvPr/>
        </p:nvSpPr>
        <p:spPr>
          <a:xfrm>
            <a:off x="814812" y="959667"/>
            <a:ext cx="10239469" cy="3785652"/>
          </a:xfrm>
          <a:prstGeom prst="rect">
            <a:avLst/>
          </a:prstGeom>
          <a:noFill/>
        </p:spPr>
        <p:txBody>
          <a:bodyPr wrap="square">
            <a:spAutoFit/>
          </a:bodyPr>
          <a:lstStyle/>
          <a:p>
            <a:r>
              <a:rPr lang="en-US" sz="4800" b="1" i="0" baseline="30000" dirty="0">
                <a:solidFill>
                  <a:srgbClr val="000000"/>
                </a:solidFill>
                <a:effectLst/>
                <a:latin typeface="system-ui"/>
              </a:rPr>
              <a:t>6 </a:t>
            </a:r>
            <a:r>
              <a:rPr lang="en-US" sz="4800" b="1" i="0" dirty="0">
                <a:solidFill>
                  <a:srgbClr val="000000"/>
                </a:solidFill>
                <a:effectLst/>
                <a:latin typeface="system-ui"/>
              </a:rPr>
              <a:t>For the righteous will never be moved; he will be remembered forever.</a:t>
            </a:r>
            <a:br>
              <a:rPr lang="en-US" sz="4800" b="1" dirty="0"/>
            </a:br>
            <a:endParaRPr lang="en-US" sz="4800" b="1" dirty="0"/>
          </a:p>
          <a:p>
            <a:r>
              <a:rPr lang="en-US" sz="4800" b="1" i="0" baseline="30000" dirty="0">
                <a:solidFill>
                  <a:srgbClr val="000000"/>
                </a:solidFill>
                <a:effectLst/>
                <a:latin typeface="system-ui"/>
              </a:rPr>
              <a:t>7 </a:t>
            </a:r>
            <a:r>
              <a:rPr lang="en-US" sz="4800" b="1" i="0" dirty="0">
                <a:solidFill>
                  <a:srgbClr val="000000"/>
                </a:solidFill>
                <a:effectLst/>
                <a:latin typeface="system-ui"/>
              </a:rPr>
              <a:t>He is not afraid of bad news; his heart is firm, trusting in the </a:t>
            </a:r>
            <a:r>
              <a:rPr lang="en-US" sz="4800" b="1" i="0" cap="small" dirty="0">
                <a:solidFill>
                  <a:srgbClr val="000000"/>
                </a:solidFill>
                <a:effectLst/>
                <a:latin typeface="system-ui"/>
              </a:rPr>
              <a:t>Lord</a:t>
            </a:r>
            <a:r>
              <a:rPr lang="en-US" sz="4800" b="1" i="0" dirty="0">
                <a:solidFill>
                  <a:srgbClr val="000000"/>
                </a:solidFill>
                <a:effectLst/>
                <a:latin typeface="system-ui"/>
              </a:rPr>
              <a:t>.</a:t>
            </a:r>
            <a:endParaRPr lang="en-GB" sz="4800" b="1" dirty="0"/>
          </a:p>
        </p:txBody>
      </p:sp>
    </p:spTree>
    <p:extLst>
      <p:ext uri="{BB962C8B-B14F-4D97-AF65-F5344CB8AC3E}">
        <p14:creationId xmlns:p14="http://schemas.microsoft.com/office/powerpoint/2010/main" val="2306560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6D7197BF-ED42-97FA-E001-9E38C063DCB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1312917-F875-61EA-9576-F93ADB4D9781}"/>
              </a:ext>
            </a:extLst>
          </p:cNvPr>
          <p:cNvSpPr txBox="1"/>
          <p:nvPr/>
        </p:nvSpPr>
        <p:spPr>
          <a:xfrm>
            <a:off x="760491" y="615636"/>
            <a:ext cx="10809838" cy="5262979"/>
          </a:xfrm>
          <a:prstGeom prst="rect">
            <a:avLst/>
          </a:prstGeom>
          <a:noFill/>
        </p:spPr>
        <p:txBody>
          <a:bodyPr wrap="square">
            <a:spAutoFit/>
          </a:bodyPr>
          <a:lstStyle/>
          <a:p>
            <a:r>
              <a:rPr lang="en-US" sz="4800" b="1" i="0" baseline="30000" dirty="0">
                <a:solidFill>
                  <a:srgbClr val="000000"/>
                </a:solidFill>
                <a:effectLst/>
                <a:latin typeface="system-ui"/>
              </a:rPr>
              <a:t>8 </a:t>
            </a:r>
            <a:r>
              <a:rPr lang="en-US" sz="4800" b="1" i="0" dirty="0">
                <a:solidFill>
                  <a:srgbClr val="000000"/>
                </a:solidFill>
                <a:effectLst/>
                <a:latin typeface="system-ui"/>
              </a:rPr>
              <a:t>His heart is steady; he will not be afraid,</a:t>
            </a:r>
            <a:r>
              <a:rPr lang="en-US" sz="4800" b="1" dirty="0">
                <a:solidFill>
                  <a:srgbClr val="000000"/>
                </a:solidFill>
                <a:latin typeface="system-ui"/>
              </a:rPr>
              <a:t> </a:t>
            </a:r>
            <a:r>
              <a:rPr lang="en-US" sz="4800" b="1" i="0" dirty="0">
                <a:solidFill>
                  <a:srgbClr val="000000"/>
                </a:solidFill>
                <a:effectLst/>
                <a:latin typeface="system-ui"/>
              </a:rPr>
              <a:t>until he looks in triumph on his adversaries.</a:t>
            </a:r>
            <a:br>
              <a:rPr lang="en-US" sz="4800" b="1" dirty="0"/>
            </a:br>
            <a:endParaRPr lang="en-US" sz="4800" b="1" dirty="0"/>
          </a:p>
          <a:p>
            <a:r>
              <a:rPr lang="en-US" sz="4800" b="1" i="0" baseline="30000" dirty="0">
                <a:solidFill>
                  <a:srgbClr val="000000"/>
                </a:solidFill>
                <a:effectLst/>
                <a:latin typeface="system-ui"/>
              </a:rPr>
              <a:t>9 </a:t>
            </a:r>
            <a:r>
              <a:rPr lang="en-US" sz="4800" b="1" i="0" dirty="0">
                <a:solidFill>
                  <a:srgbClr val="000000"/>
                </a:solidFill>
                <a:effectLst/>
                <a:latin typeface="system-ui"/>
              </a:rPr>
              <a:t>He has distributed freely; he has given to the poor; his righteousness endures forever; his horn is exalted in honor.</a:t>
            </a:r>
            <a:endParaRPr lang="en-GB" sz="4800" b="1" dirty="0"/>
          </a:p>
        </p:txBody>
      </p:sp>
    </p:spTree>
    <p:extLst>
      <p:ext uri="{BB962C8B-B14F-4D97-AF65-F5344CB8AC3E}">
        <p14:creationId xmlns:p14="http://schemas.microsoft.com/office/powerpoint/2010/main" val="3732148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44B491A9-A572-2D87-9BBE-3E5F111029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E8FC47-C4B9-9078-22E8-3DF2FB0FD30A}"/>
              </a:ext>
            </a:extLst>
          </p:cNvPr>
          <p:cNvSpPr txBox="1"/>
          <p:nvPr/>
        </p:nvSpPr>
        <p:spPr>
          <a:xfrm>
            <a:off x="826883" y="1946497"/>
            <a:ext cx="10136863" cy="2308324"/>
          </a:xfrm>
          <a:prstGeom prst="rect">
            <a:avLst/>
          </a:prstGeom>
          <a:noFill/>
        </p:spPr>
        <p:txBody>
          <a:bodyPr wrap="square">
            <a:spAutoFit/>
          </a:bodyPr>
          <a:lstStyle/>
          <a:p>
            <a:r>
              <a:rPr lang="en-US" sz="4800" b="1" i="0" baseline="30000" dirty="0">
                <a:solidFill>
                  <a:srgbClr val="000000"/>
                </a:solidFill>
                <a:effectLst/>
                <a:latin typeface="system-ui"/>
              </a:rPr>
              <a:t>10 </a:t>
            </a:r>
            <a:r>
              <a:rPr lang="en-US" sz="4800" b="1" i="0" dirty="0">
                <a:solidFill>
                  <a:srgbClr val="000000"/>
                </a:solidFill>
                <a:effectLst/>
                <a:latin typeface="system-ui"/>
              </a:rPr>
              <a:t>The wicked man sees it and is angry; he gnashes his teeth and melts away; the desire of the wicked will perish!</a:t>
            </a:r>
            <a:endParaRPr lang="en-GB" sz="4800" b="1" dirty="0"/>
          </a:p>
        </p:txBody>
      </p:sp>
    </p:spTree>
    <p:extLst>
      <p:ext uri="{BB962C8B-B14F-4D97-AF65-F5344CB8AC3E}">
        <p14:creationId xmlns:p14="http://schemas.microsoft.com/office/powerpoint/2010/main" val="981369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174420A4-23BB-5789-EC38-7AD9D88F91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7B8A7C-60D7-5955-83EC-9120EB3DF2E7}"/>
              </a:ext>
            </a:extLst>
          </p:cNvPr>
          <p:cNvSpPr txBox="1"/>
          <p:nvPr/>
        </p:nvSpPr>
        <p:spPr>
          <a:xfrm>
            <a:off x="560560" y="304220"/>
            <a:ext cx="11070879" cy="830997"/>
          </a:xfrm>
          <a:prstGeom prst="rect">
            <a:avLst/>
          </a:prstGeom>
          <a:noFill/>
        </p:spPr>
        <p:txBody>
          <a:bodyPr wrap="square">
            <a:spAutoFit/>
          </a:bodyPr>
          <a:lstStyle/>
          <a:p>
            <a:pPr marL="0" marR="0" algn="ctr">
              <a:spcBef>
                <a:spcPts val="0"/>
              </a:spcBef>
              <a:spcAft>
                <a:spcPts val="0"/>
              </a:spcAft>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Testament: </a:t>
            </a:r>
            <a:r>
              <a:rPr lang="en-US"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Matthew 5:13-20 (ESV)</a:t>
            </a:r>
            <a:endParaRPr lang="en-US" sz="4800" b="1" dirty="0">
              <a:solidFill>
                <a:schemeClr val="bg1"/>
              </a:solidFill>
            </a:endParaRPr>
          </a:p>
        </p:txBody>
      </p:sp>
      <p:sp>
        <p:nvSpPr>
          <p:cNvPr id="6" name="TextBox 5">
            <a:extLst>
              <a:ext uri="{FF2B5EF4-FFF2-40B4-BE49-F238E27FC236}">
                <a16:creationId xmlns:a16="http://schemas.microsoft.com/office/drawing/2014/main" id="{7ED65B6F-50CD-0E8F-469B-4C37E26DC38D}"/>
              </a:ext>
            </a:extLst>
          </p:cNvPr>
          <p:cNvSpPr txBox="1"/>
          <p:nvPr/>
        </p:nvSpPr>
        <p:spPr>
          <a:xfrm>
            <a:off x="839708" y="1556949"/>
            <a:ext cx="10791731" cy="5078313"/>
          </a:xfrm>
          <a:prstGeom prst="rect">
            <a:avLst/>
          </a:prstGeom>
          <a:noFill/>
        </p:spPr>
        <p:txBody>
          <a:bodyPr wrap="square">
            <a:spAutoFit/>
          </a:bodyPr>
          <a:lstStyle/>
          <a:p>
            <a:r>
              <a:rPr lang="en-US" sz="5400" b="1" i="0" baseline="30000" dirty="0">
                <a:solidFill>
                  <a:srgbClr val="000000"/>
                </a:solidFill>
                <a:effectLst/>
                <a:latin typeface="system-ui"/>
              </a:rPr>
              <a:t>13 </a:t>
            </a:r>
            <a:r>
              <a:rPr lang="en-US" sz="5400" b="1" i="0" dirty="0">
                <a:solidFill>
                  <a:srgbClr val="000000"/>
                </a:solidFill>
                <a:effectLst/>
                <a:latin typeface="system-ui"/>
              </a:rPr>
              <a:t>“You are the salt of the earth, but if salt has lost its taste, how shall its saltiness be restored? It is no longer good for anything except to be thrown out and trampled under people's feet.</a:t>
            </a:r>
            <a:endParaRPr lang="en-GB" sz="5400" b="1" dirty="0"/>
          </a:p>
        </p:txBody>
      </p:sp>
    </p:spTree>
    <p:extLst>
      <p:ext uri="{BB962C8B-B14F-4D97-AF65-F5344CB8AC3E}">
        <p14:creationId xmlns:p14="http://schemas.microsoft.com/office/powerpoint/2010/main" val="187308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19A66-75A4-4ABD-AEA0-875625D71A53}"/>
              </a:ext>
            </a:extLst>
          </p:cNvPr>
          <p:cNvSpPr txBox="1"/>
          <p:nvPr/>
        </p:nvSpPr>
        <p:spPr>
          <a:xfrm>
            <a:off x="242554" y="224825"/>
            <a:ext cx="8617527" cy="1015663"/>
          </a:xfrm>
          <a:prstGeom prst="rect">
            <a:avLst/>
          </a:prstGeom>
          <a:noFill/>
        </p:spPr>
        <p:txBody>
          <a:bodyPr wrap="square" rtlCol="0">
            <a:spAutoFit/>
          </a:bodyPr>
          <a:lstStyle/>
          <a:p>
            <a:r>
              <a:rPr lang="en-US" sz="6000" b="1" dirty="0">
                <a:solidFill>
                  <a:schemeClr val="bg1"/>
                </a:solidFill>
              </a:rPr>
              <a:t>Call to Worship…</a:t>
            </a:r>
          </a:p>
        </p:txBody>
      </p:sp>
      <p:sp>
        <p:nvSpPr>
          <p:cNvPr id="5" name="TextBox 4">
            <a:extLst>
              <a:ext uri="{FF2B5EF4-FFF2-40B4-BE49-F238E27FC236}">
                <a16:creationId xmlns:a16="http://schemas.microsoft.com/office/drawing/2014/main" id="{792950E3-B184-C474-4B0A-70F0420BBBB7}"/>
              </a:ext>
            </a:extLst>
          </p:cNvPr>
          <p:cNvSpPr txBox="1"/>
          <p:nvPr/>
        </p:nvSpPr>
        <p:spPr>
          <a:xfrm>
            <a:off x="724767" y="2689309"/>
            <a:ext cx="10284247" cy="1938992"/>
          </a:xfrm>
          <a:prstGeom prst="rect">
            <a:avLst/>
          </a:prstGeom>
          <a:noFill/>
        </p:spPr>
        <p:txBody>
          <a:bodyPr wrap="square">
            <a:spAutoFit/>
          </a:bodyPr>
          <a:lstStyle/>
          <a:p>
            <a:r>
              <a:rPr lang="en-US" sz="6000" b="1" dirty="0">
                <a:solidFill>
                  <a:schemeClr val="bg1"/>
                </a:solidFill>
              </a:rPr>
              <a:t>Leader: People of God, why are you here?</a:t>
            </a:r>
            <a:endParaRPr lang="en-US" sz="6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8967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D88DAF01-B20C-184E-2702-A6CF97F119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9D00A6-B256-F999-56AA-35AF1FC7D691}"/>
              </a:ext>
            </a:extLst>
          </p:cNvPr>
          <p:cNvSpPr txBox="1"/>
          <p:nvPr/>
        </p:nvSpPr>
        <p:spPr>
          <a:xfrm>
            <a:off x="841972" y="488887"/>
            <a:ext cx="10139881" cy="5632311"/>
          </a:xfrm>
          <a:prstGeom prst="rect">
            <a:avLst/>
          </a:prstGeom>
          <a:noFill/>
        </p:spPr>
        <p:txBody>
          <a:bodyPr wrap="square">
            <a:spAutoFit/>
          </a:bodyPr>
          <a:lstStyle/>
          <a:p>
            <a:r>
              <a:rPr lang="en-US" sz="5400" b="1" i="0" baseline="30000" dirty="0">
                <a:solidFill>
                  <a:srgbClr val="000000"/>
                </a:solidFill>
                <a:effectLst/>
                <a:latin typeface="system-ui"/>
              </a:rPr>
              <a:t>14 </a:t>
            </a:r>
            <a:r>
              <a:rPr lang="en-US" sz="5400" b="1" i="0" dirty="0">
                <a:solidFill>
                  <a:srgbClr val="000000"/>
                </a:solidFill>
                <a:effectLst/>
                <a:latin typeface="system-ui"/>
              </a:rPr>
              <a:t>“You are the light of the world. A city set on a hill cannot be hidden. </a:t>
            </a:r>
          </a:p>
          <a:p>
            <a:endParaRPr lang="en-US" sz="5400" b="1" baseline="30000" dirty="0">
              <a:solidFill>
                <a:srgbClr val="000000"/>
              </a:solidFill>
              <a:latin typeface="system-ui"/>
            </a:endParaRPr>
          </a:p>
          <a:p>
            <a:r>
              <a:rPr lang="en-US" sz="5400" b="1" i="0" baseline="30000" dirty="0">
                <a:solidFill>
                  <a:srgbClr val="000000"/>
                </a:solidFill>
                <a:effectLst/>
                <a:latin typeface="system-ui"/>
              </a:rPr>
              <a:t>15 </a:t>
            </a:r>
            <a:r>
              <a:rPr lang="en-US" sz="5400" b="1" i="0" dirty="0">
                <a:solidFill>
                  <a:srgbClr val="000000"/>
                </a:solidFill>
                <a:effectLst/>
                <a:latin typeface="system-ui"/>
              </a:rPr>
              <a:t>Nor do people light a lamp and put it under a basket, but on a stand, and it gives light to all in the house. </a:t>
            </a:r>
            <a:endParaRPr lang="en-GB" sz="5400" b="1" dirty="0"/>
          </a:p>
        </p:txBody>
      </p:sp>
    </p:spTree>
    <p:extLst>
      <p:ext uri="{BB962C8B-B14F-4D97-AF65-F5344CB8AC3E}">
        <p14:creationId xmlns:p14="http://schemas.microsoft.com/office/powerpoint/2010/main" val="512476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D4C88EB8-2A4F-7E58-9C4D-475883D5D97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624E424-128E-DA26-9241-BD1B51600623}"/>
              </a:ext>
            </a:extLst>
          </p:cNvPr>
          <p:cNvSpPr txBox="1"/>
          <p:nvPr/>
        </p:nvSpPr>
        <p:spPr>
          <a:xfrm>
            <a:off x="597529" y="1376125"/>
            <a:ext cx="10782678" cy="3416320"/>
          </a:xfrm>
          <a:prstGeom prst="rect">
            <a:avLst/>
          </a:prstGeom>
          <a:noFill/>
        </p:spPr>
        <p:txBody>
          <a:bodyPr wrap="square">
            <a:spAutoFit/>
          </a:bodyPr>
          <a:lstStyle/>
          <a:p>
            <a:pPr algn="l">
              <a:buNone/>
            </a:pPr>
            <a:r>
              <a:rPr lang="en-US" sz="5400" b="1" i="0" baseline="30000" dirty="0">
                <a:solidFill>
                  <a:srgbClr val="000000"/>
                </a:solidFill>
                <a:effectLst/>
                <a:latin typeface="system-ui"/>
              </a:rPr>
              <a:t>16 </a:t>
            </a:r>
            <a:r>
              <a:rPr lang="en-US" sz="5400" b="1" i="0" dirty="0">
                <a:solidFill>
                  <a:srgbClr val="000000"/>
                </a:solidFill>
                <a:effectLst/>
                <a:latin typeface="system-ui"/>
              </a:rPr>
              <a:t>In the same way, let your light shine before others, so that</a:t>
            </a:r>
            <a:r>
              <a:rPr lang="en-US" sz="5400" b="1" baseline="30000" dirty="0">
                <a:solidFill>
                  <a:srgbClr val="000000"/>
                </a:solidFill>
                <a:latin typeface="system-ui"/>
              </a:rPr>
              <a:t> </a:t>
            </a:r>
            <a:r>
              <a:rPr lang="en-US" sz="5400" b="1" i="0" dirty="0">
                <a:solidFill>
                  <a:srgbClr val="000000"/>
                </a:solidFill>
                <a:effectLst/>
                <a:latin typeface="system-ui"/>
              </a:rPr>
              <a:t>they may see your good works and give glory to your Father who is in heaven.</a:t>
            </a:r>
          </a:p>
        </p:txBody>
      </p:sp>
    </p:spTree>
    <p:extLst>
      <p:ext uri="{BB962C8B-B14F-4D97-AF65-F5344CB8AC3E}">
        <p14:creationId xmlns:p14="http://schemas.microsoft.com/office/powerpoint/2010/main" val="2787989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586F492D-28D5-5AE7-D6C6-2FB2E688C6B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5A4C9C8-A5E4-16B7-589E-778B1B9C40BD}"/>
              </a:ext>
            </a:extLst>
          </p:cNvPr>
          <p:cNvSpPr txBox="1"/>
          <p:nvPr/>
        </p:nvSpPr>
        <p:spPr>
          <a:xfrm>
            <a:off x="932506" y="1339913"/>
            <a:ext cx="10492967" cy="3416320"/>
          </a:xfrm>
          <a:prstGeom prst="rect">
            <a:avLst/>
          </a:prstGeom>
          <a:noFill/>
        </p:spPr>
        <p:txBody>
          <a:bodyPr wrap="square">
            <a:spAutoFit/>
          </a:bodyPr>
          <a:lstStyle/>
          <a:p>
            <a:pPr algn="l">
              <a:buNone/>
            </a:pPr>
            <a:r>
              <a:rPr lang="en-US" sz="5400" b="1" i="0" baseline="30000" dirty="0">
                <a:solidFill>
                  <a:srgbClr val="000000"/>
                </a:solidFill>
                <a:effectLst/>
                <a:latin typeface="system-ui"/>
              </a:rPr>
              <a:t>17 </a:t>
            </a:r>
            <a:r>
              <a:rPr lang="en-US" sz="5400" b="1" i="0" dirty="0">
                <a:solidFill>
                  <a:srgbClr val="000000"/>
                </a:solidFill>
                <a:effectLst/>
                <a:latin typeface="system-ui"/>
              </a:rPr>
              <a:t>“Do not think that I have come to abolish the Law or the Prophets; I have not come to abolish them but to fulfill them.</a:t>
            </a:r>
          </a:p>
        </p:txBody>
      </p:sp>
    </p:spTree>
    <p:extLst>
      <p:ext uri="{BB962C8B-B14F-4D97-AF65-F5344CB8AC3E}">
        <p14:creationId xmlns:p14="http://schemas.microsoft.com/office/powerpoint/2010/main" val="2969887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7AD4185B-C565-21C7-D0CB-C0335C222A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B0950A1-CA40-E252-0982-686C0F070E2F}"/>
              </a:ext>
            </a:extLst>
          </p:cNvPr>
          <p:cNvSpPr txBox="1"/>
          <p:nvPr/>
        </p:nvSpPr>
        <p:spPr>
          <a:xfrm>
            <a:off x="760491" y="1312753"/>
            <a:ext cx="10999960" cy="3416320"/>
          </a:xfrm>
          <a:prstGeom prst="rect">
            <a:avLst/>
          </a:prstGeom>
          <a:noFill/>
        </p:spPr>
        <p:txBody>
          <a:bodyPr wrap="square">
            <a:spAutoFit/>
          </a:bodyPr>
          <a:lstStyle/>
          <a:p>
            <a:r>
              <a:rPr lang="en-US" sz="5400" b="1" i="0" baseline="30000" dirty="0">
                <a:solidFill>
                  <a:srgbClr val="000000"/>
                </a:solidFill>
                <a:effectLst/>
                <a:latin typeface="system-ui"/>
              </a:rPr>
              <a:t>18 </a:t>
            </a:r>
            <a:r>
              <a:rPr lang="en-US" sz="5400" b="1" i="0" dirty="0">
                <a:solidFill>
                  <a:srgbClr val="000000"/>
                </a:solidFill>
                <a:effectLst/>
                <a:latin typeface="system-ui"/>
              </a:rPr>
              <a:t>For truly, I say to you, until heaven and earth pass away, not an iota, not a dot, will pass from the Law until all is accomplished. </a:t>
            </a:r>
            <a:endParaRPr lang="en-GB" sz="5400" b="1" dirty="0"/>
          </a:p>
        </p:txBody>
      </p:sp>
    </p:spTree>
    <p:extLst>
      <p:ext uri="{BB962C8B-B14F-4D97-AF65-F5344CB8AC3E}">
        <p14:creationId xmlns:p14="http://schemas.microsoft.com/office/powerpoint/2010/main" val="286990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78FF2CEE-CC31-A0E4-A70B-698499E8BB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C591FB-B75B-51E6-3B6D-BE0F3C1EBEB6}"/>
              </a:ext>
            </a:extLst>
          </p:cNvPr>
          <p:cNvSpPr txBox="1"/>
          <p:nvPr/>
        </p:nvSpPr>
        <p:spPr>
          <a:xfrm>
            <a:off x="434566" y="271604"/>
            <a:ext cx="11443581" cy="5909310"/>
          </a:xfrm>
          <a:prstGeom prst="rect">
            <a:avLst/>
          </a:prstGeom>
          <a:noFill/>
        </p:spPr>
        <p:txBody>
          <a:bodyPr wrap="square">
            <a:spAutoFit/>
          </a:bodyPr>
          <a:lstStyle/>
          <a:p>
            <a:r>
              <a:rPr lang="en-US" sz="5400" b="1" i="0" baseline="30000" dirty="0">
                <a:solidFill>
                  <a:srgbClr val="000000"/>
                </a:solidFill>
                <a:effectLst/>
                <a:latin typeface="system-ui"/>
              </a:rPr>
              <a:t>19 </a:t>
            </a:r>
            <a:r>
              <a:rPr lang="en-US" sz="5400" b="1" i="0" dirty="0">
                <a:solidFill>
                  <a:srgbClr val="000000"/>
                </a:solidFill>
                <a:effectLst/>
                <a:latin typeface="system-ui"/>
              </a:rPr>
              <a:t>Therefore whoever relaxes one of the least of these commandments and teaches others to do the same will be called least in the kingdom of heaven, but whoever does them and teaches them will be called great in the kingdom of heaven. </a:t>
            </a:r>
            <a:endParaRPr lang="en-GB" sz="5400" b="1" dirty="0"/>
          </a:p>
        </p:txBody>
      </p:sp>
    </p:spTree>
    <p:extLst>
      <p:ext uri="{BB962C8B-B14F-4D97-AF65-F5344CB8AC3E}">
        <p14:creationId xmlns:p14="http://schemas.microsoft.com/office/powerpoint/2010/main" val="1643601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368F2489-7313-BBC9-8C7B-256FC98E85B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2D1E51D-5397-9257-29ED-ECB1312DF1FC}"/>
              </a:ext>
            </a:extLst>
          </p:cNvPr>
          <p:cNvSpPr txBox="1"/>
          <p:nvPr/>
        </p:nvSpPr>
        <p:spPr>
          <a:xfrm>
            <a:off x="679009" y="1367074"/>
            <a:ext cx="11144816" cy="3416320"/>
          </a:xfrm>
          <a:prstGeom prst="rect">
            <a:avLst/>
          </a:prstGeom>
          <a:noFill/>
        </p:spPr>
        <p:txBody>
          <a:bodyPr wrap="square">
            <a:spAutoFit/>
          </a:bodyPr>
          <a:lstStyle/>
          <a:p>
            <a:r>
              <a:rPr lang="en-US" sz="5400" b="1" i="0" baseline="30000" dirty="0">
                <a:solidFill>
                  <a:srgbClr val="000000"/>
                </a:solidFill>
                <a:effectLst/>
                <a:latin typeface="system-ui"/>
              </a:rPr>
              <a:t>20 </a:t>
            </a:r>
            <a:r>
              <a:rPr lang="en-US" sz="5400" b="1" i="0" dirty="0">
                <a:solidFill>
                  <a:srgbClr val="000000"/>
                </a:solidFill>
                <a:effectLst/>
                <a:latin typeface="system-ui"/>
              </a:rPr>
              <a:t>For I tell you, unless your righteousness exceeds that of the scribes and Pharisees, you will never enter the kingdom of heaven.</a:t>
            </a:r>
            <a:endParaRPr lang="en-GB" sz="5400" b="1" dirty="0"/>
          </a:p>
        </p:txBody>
      </p:sp>
    </p:spTree>
    <p:extLst>
      <p:ext uri="{BB962C8B-B14F-4D97-AF65-F5344CB8AC3E}">
        <p14:creationId xmlns:p14="http://schemas.microsoft.com/office/powerpoint/2010/main" val="517116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A854-A5AA-FA3C-7637-211F039965FB}"/>
              </a:ext>
            </a:extLst>
          </p:cNvPr>
          <p:cNvSpPr>
            <a:spLocks noGrp="1"/>
          </p:cNvSpPr>
          <p:nvPr>
            <p:ph type="title"/>
          </p:nvPr>
        </p:nvSpPr>
        <p:spPr>
          <a:xfrm>
            <a:off x="937115" y="1381991"/>
            <a:ext cx="10596795" cy="3770988"/>
          </a:xfrm>
        </p:spPr>
        <p:txBody>
          <a:bodyPr vert="horz" lIns="91440" tIns="45720" rIns="91440" bIns="0" rtlCol="0" anchor="ctr">
            <a:normAutofit/>
          </a:bodyPr>
          <a:lstStyle/>
          <a:p>
            <a:pPr algn="ctr"/>
            <a:r>
              <a:rPr lang="en-US" sz="7200" b="1" dirty="0">
                <a:latin typeface="Arial Rounded MT Bold" panose="020F0704030504030204" pitchFamily="34" charset="0"/>
                <a:cs typeface="Calibri Light" panose="020F0302020204030204" pitchFamily="34" charset="0"/>
              </a:rPr>
              <a:t>Selection</a:t>
            </a:r>
            <a:br>
              <a:rPr lang="en-US" sz="7200" b="1" dirty="0">
                <a:latin typeface="Arial Rounded MT Bold" panose="020F0704030504030204" pitchFamily="34" charset="0"/>
                <a:cs typeface="Calibri Light" panose="020F0302020204030204" pitchFamily="34" charset="0"/>
              </a:rPr>
            </a:b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Ensemble</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4015594886"/>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4D2E2-C055-4FBC-BEFD-35DD5848D8D9}"/>
              </a:ext>
            </a:extLst>
          </p:cNvPr>
          <p:cNvSpPr/>
          <p:nvPr/>
        </p:nvSpPr>
        <p:spPr>
          <a:xfrm>
            <a:off x="-246806" y="1011187"/>
            <a:ext cx="7891615" cy="4154984"/>
          </a:xfrm>
          <a:prstGeom prst="rect">
            <a:avLst/>
          </a:prstGeom>
        </p:spPr>
        <p:txBody>
          <a:bodyPr wrap="square">
            <a:spAutoFit/>
          </a:bodyPr>
          <a:lstStyle/>
          <a:p>
            <a:pPr algn="ctr"/>
            <a:r>
              <a:rPr lang="en-US" sz="6600" b="1" dirty="0">
                <a:solidFill>
                  <a:schemeClr val="bg1"/>
                </a:solidFill>
                <a:latin typeface="Aharoni" panose="02010803020104030203" pitchFamily="2" charset="-79"/>
                <a:cs typeface="Aharoni" panose="02010803020104030203" pitchFamily="2" charset="-79"/>
              </a:rPr>
              <a:t>The Message by </a:t>
            </a:r>
          </a:p>
          <a:p>
            <a:pPr algn="ctr"/>
            <a:endParaRPr lang="en-US" sz="6600" b="1" dirty="0">
              <a:solidFill>
                <a:schemeClr val="bg1"/>
              </a:solidFill>
              <a:latin typeface="Aharoni" panose="02010803020104030203" pitchFamily="2" charset="-79"/>
              <a:cs typeface="Aharoni" panose="02010803020104030203" pitchFamily="2" charset="-79"/>
            </a:endParaRPr>
          </a:p>
          <a:p>
            <a:pPr algn="ctr"/>
            <a:r>
              <a:rPr lang="en-US" sz="6600" b="1" dirty="0">
                <a:solidFill>
                  <a:schemeClr val="bg1"/>
                </a:solidFill>
                <a:latin typeface="Constantia" panose="02030602050306030303" pitchFamily="18" charset="0"/>
                <a:cs typeface="Aharoni" panose="02010803020104030203" pitchFamily="2" charset="-79"/>
              </a:rPr>
              <a:t>Rev. Doris Bright, Pastor</a:t>
            </a:r>
            <a:endParaRPr lang="en-US" sz="66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6501158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9E0DB1-E8F5-477D-B5E3-D46CA2325BD6}"/>
              </a:ext>
            </a:extLst>
          </p:cNvPr>
          <p:cNvSpPr/>
          <p:nvPr/>
        </p:nvSpPr>
        <p:spPr>
          <a:xfrm>
            <a:off x="645459" y="2028616"/>
            <a:ext cx="10901082" cy="3631763"/>
          </a:xfrm>
          <a:prstGeom prst="rect">
            <a:avLst/>
          </a:prstGeom>
        </p:spPr>
        <p:txBody>
          <a:bodyPr wrap="square">
            <a:spAutoFit/>
          </a:bodyPr>
          <a:lstStyle/>
          <a:p>
            <a:pPr algn="ctr"/>
            <a:r>
              <a:rPr lang="en-US" sz="115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Invitational /</a:t>
            </a:r>
          </a:p>
          <a:p>
            <a:pPr algn="ctr"/>
            <a:r>
              <a:rPr lang="en-US" sz="115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Altar Call</a:t>
            </a:r>
            <a:endParaRPr lang="en-US" sz="9600" dirty="0">
              <a:solidFill>
                <a:schemeClr val="bg1"/>
              </a:solidFill>
              <a:effectLst/>
              <a:latin typeface="Arial Rounded MT Bold" panose="020F0704030504030204" pitchFamily="34" charset="0"/>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2937689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2E5292-244C-4034-9C20-8279EDA96F9A}"/>
              </a:ext>
            </a:extLst>
          </p:cNvPr>
          <p:cNvPicPr>
            <a:picLocks noChangeAspect="1"/>
          </p:cNvPicPr>
          <p:nvPr/>
        </p:nvPicPr>
        <p:blipFill>
          <a:blip r:embed="rId2"/>
          <a:stretch>
            <a:fillRect/>
          </a:stretch>
        </p:blipFill>
        <p:spPr>
          <a:xfrm>
            <a:off x="935632" y="17928"/>
            <a:ext cx="10176691" cy="6840071"/>
          </a:xfrm>
          <a:prstGeom prst="rect">
            <a:avLst/>
          </a:prstGeom>
          <a:ln>
            <a:noFill/>
          </a:ln>
          <a:effectLst>
            <a:softEdge rad="112500"/>
          </a:effectLst>
        </p:spPr>
      </p:pic>
    </p:spTree>
    <p:extLst>
      <p:ext uri="{BB962C8B-B14F-4D97-AF65-F5344CB8AC3E}">
        <p14:creationId xmlns:p14="http://schemas.microsoft.com/office/powerpoint/2010/main" val="61709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8AE26-E9CC-33B3-7C53-32E08D47319C}"/>
              </a:ext>
            </a:extLst>
          </p:cNvPr>
          <p:cNvSpPr txBox="1"/>
          <p:nvPr/>
        </p:nvSpPr>
        <p:spPr>
          <a:xfrm>
            <a:off x="1070782" y="1965767"/>
            <a:ext cx="10521216" cy="1938992"/>
          </a:xfrm>
          <a:prstGeom prst="rect">
            <a:avLst/>
          </a:prstGeom>
          <a:noFill/>
        </p:spPr>
        <p:txBody>
          <a:bodyPr wrap="square">
            <a:spAutoFit/>
          </a:bodyPr>
          <a:lstStyle/>
          <a:p>
            <a:pPr fontAlgn="base"/>
            <a:r>
              <a:rPr lang="en-US" sz="6000" b="1" dirty="0">
                <a:solidFill>
                  <a:schemeClr val="bg1"/>
                </a:solidFill>
              </a:rPr>
              <a:t>People: We gather to worship with our hearts and our lives.</a:t>
            </a:r>
            <a:endParaRPr lang="en-GB" sz="6000" dirty="0">
              <a:solidFill>
                <a:schemeClr val="bg1"/>
              </a:solidFill>
            </a:endParaRPr>
          </a:p>
        </p:txBody>
      </p:sp>
    </p:spTree>
    <p:extLst>
      <p:ext uri="{BB962C8B-B14F-4D97-AF65-F5344CB8AC3E}">
        <p14:creationId xmlns:p14="http://schemas.microsoft.com/office/powerpoint/2010/main" val="1345493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328954-538B-4694-B703-DF0700DFF20E}"/>
              </a:ext>
            </a:extLst>
          </p:cNvPr>
          <p:cNvSpPr txBox="1"/>
          <p:nvPr/>
        </p:nvSpPr>
        <p:spPr>
          <a:xfrm>
            <a:off x="308409" y="98932"/>
            <a:ext cx="11558009" cy="66171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INVITATION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Christ our Lord invites to his table all who love him, who earnestly repent of their sin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seek to live in peace with one another. </a:t>
            </a:r>
          </a:p>
        </p:txBody>
      </p:sp>
    </p:spTree>
    <p:extLst>
      <p:ext uri="{BB962C8B-B14F-4D97-AF65-F5344CB8AC3E}">
        <p14:creationId xmlns:p14="http://schemas.microsoft.com/office/powerpoint/2010/main" val="4156379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957A56-33C5-3943-A44F-A104A2934CFC}"/>
              </a:ext>
            </a:extLst>
          </p:cNvPr>
          <p:cNvSpPr txBox="1"/>
          <p:nvPr/>
        </p:nvSpPr>
        <p:spPr>
          <a:xfrm>
            <a:off x="848590" y="1402773"/>
            <a:ext cx="10494819"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Therefore, let us confess our sin before God and one another.</a:t>
            </a:r>
          </a:p>
        </p:txBody>
      </p:sp>
    </p:spTree>
    <p:extLst>
      <p:ext uri="{BB962C8B-B14F-4D97-AF65-F5344CB8AC3E}">
        <p14:creationId xmlns:p14="http://schemas.microsoft.com/office/powerpoint/2010/main" val="4058053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2AAA02-EA75-41D7-A468-953585E6B29B}"/>
              </a:ext>
            </a:extLst>
          </p:cNvPr>
          <p:cNvSpPr txBox="1"/>
          <p:nvPr/>
        </p:nvSpPr>
        <p:spPr>
          <a:xfrm>
            <a:off x="497724" y="474345"/>
            <a:ext cx="10825951"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i="0" u="none" strike="noStrike" kern="1200" cap="none" spc="0" normalizeH="0" baseline="0" noProof="0" dirty="0">
                <a:ln>
                  <a:noFill/>
                </a:ln>
                <a:solidFill>
                  <a:prstClr val="black"/>
                </a:solidFill>
                <a:effectLst/>
                <a:uLnTx/>
                <a:uFillTx/>
                <a:latin typeface="Calibri" panose="020F0502020204030204"/>
                <a:ea typeface="+mn-ea"/>
                <a:cs typeface="+mn-cs"/>
              </a:rPr>
              <a:t>CONFESSION AND PARDON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Merciful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confess that we have not loved you with our whole heart.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failed to be an obedient church.</a:t>
            </a:r>
          </a:p>
        </p:txBody>
      </p:sp>
    </p:spTree>
    <p:extLst>
      <p:ext uri="{BB962C8B-B14F-4D97-AF65-F5344CB8AC3E}">
        <p14:creationId xmlns:p14="http://schemas.microsoft.com/office/powerpoint/2010/main" val="26821664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867D2C-9FED-7633-330B-D40AEC7186D7}"/>
              </a:ext>
            </a:extLst>
          </p:cNvPr>
          <p:cNvSpPr txBox="1"/>
          <p:nvPr/>
        </p:nvSpPr>
        <p:spPr>
          <a:xfrm>
            <a:off x="350874" y="405164"/>
            <a:ext cx="11663917" cy="563231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not done your will,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broken your law,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rebelled against your love,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not loved our neighbors,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and we have not heard the cry of the needy.</a:t>
            </a:r>
          </a:p>
        </p:txBody>
      </p:sp>
    </p:spTree>
    <p:extLst>
      <p:ext uri="{BB962C8B-B14F-4D97-AF65-F5344CB8AC3E}">
        <p14:creationId xmlns:p14="http://schemas.microsoft.com/office/powerpoint/2010/main" val="2841245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227579-A888-4B71-A237-022037613BFC}"/>
              </a:ext>
            </a:extLst>
          </p:cNvPr>
          <p:cNvSpPr txBox="1"/>
          <p:nvPr/>
        </p:nvSpPr>
        <p:spPr>
          <a:xfrm>
            <a:off x="471405" y="797510"/>
            <a:ext cx="11249189"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Forgive us, we pray.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Free us for joyful obedience,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through Jesus Christ our Lord. Amen.</a:t>
            </a:r>
          </a:p>
        </p:txBody>
      </p:sp>
    </p:spTree>
    <p:extLst>
      <p:ext uri="{BB962C8B-B14F-4D97-AF65-F5344CB8AC3E}">
        <p14:creationId xmlns:p14="http://schemas.microsoft.com/office/powerpoint/2010/main" val="765374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990533-317E-4B59-88AC-E1928DAF3A29}"/>
              </a:ext>
            </a:extLst>
          </p:cNvPr>
          <p:cNvSpPr txBox="1"/>
          <p:nvPr/>
        </p:nvSpPr>
        <p:spPr>
          <a:xfrm>
            <a:off x="616689" y="474345"/>
            <a:ext cx="10738883"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srgbClr val="FF0000"/>
                </a:solidFill>
                <a:effectLst/>
                <a:uLnTx/>
                <a:uFillTx/>
                <a:latin typeface="Calibri" panose="020F0502020204030204"/>
                <a:ea typeface="+mn-ea"/>
                <a:cs typeface="+mn-cs"/>
              </a:rPr>
              <a:t>Leader to people: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Here the good news: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Christ died for us while we were yet sinners; that proves God’s love toward 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In the name of Jesus Christ, you are forgiven!</a:t>
            </a:r>
          </a:p>
        </p:txBody>
      </p:sp>
    </p:spTree>
    <p:extLst>
      <p:ext uri="{BB962C8B-B14F-4D97-AF65-F5344CB8AC3E}">
        <p14:creationId xmlns:p14="http://schemas.microsoft.com/office/powerpoint/2010/main" val="2658054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BA3C21-9F60-4773-BF0A-1F1E2482B118}"/>
              </a:ext>
            </a:extLst>
          </p:cNvPr>
          <p:cNvSpPr txBox="1"/>
          <p:nvPr/>
        </p:nvSpPr>
        <p:spPr>
          <a:xfrm>
            <a:off x="636846" y="1315440"/>
            <a:ext cx="10377576"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i="1" u="none" strike="noStrike" kern="1200" cap="none" spc="0" normalizeH="0" baseline="0" noProof="0" dirty="0">
                <a:ln>
                  <a:noFill/>
                </a:ln>
                <a:solidFill>
                  <a:srgbClr val="FF0000"/>
                </a:solidFill>
                <a:effectLst/>
                <a:uLnTx/>
                <a:uFillTx/>
                <a:latin typeface="Calibri" panose="020F0502020204030204"/>
                <a:ea typeface="+mn-ea"/>
                <a:cs typeface="+mn-cs"/>
              </a:rPr>
              <a:t>People to leader: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t>In the name of Jesus Christ, you are forgiven!</a:t>
            </a:r>
          </a:p>
        </p:txBody>
      </p:sp>
    </p:spTree>
    <p:extLst>
      <p:ext uri="{BB962C8B-B14F-4D97-AF65-F5344CB8AC3E}">
        <p14:creationId xmlns:p14="http://schemas.microsoft.com/office/powerpoint/2010/main" val="26500476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B6BA6-9276-4E49-849C-699C6F17230F}"/>
              </a:ext>
            </a:extLst>
          </p:cNvPr>
          <p:cNvSpPr txBox="1"/>
          <p:nvPr/>
        </p:nvSpPr>
        <p:spPr>
          <a:xfrm>
            <a:off x="605575" y="1490008"/>
            <a:ext cx="10377576"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libri" panose="020F0502020204030204"/>
                <a:ea typeface="+mn-ea"/>
                <a:cs typeface="+mn-cs"/>
              </a:rPr>
              <a:t>Leader to people: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t>Glory to God. Amen</a:t>
            </a:r>
          </a:p>
        </p:txBody>
      </p:sp>
    </p:spTree>
    <p:extLst>
      <p:ext uri="{BB962C8B-B14F-4D97-AF65-F5344CB8AC3E}">
        <p14:creationId xmlns:p14="http://schemas.microsoft.com/office/powerpoint/2010/main" val="3633203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0D1EFE-1A22-45CD-9ADF-76F0BC845FC7}"/>
              </a:ext>
            </a:extLst>
          </p:cNvPr>
          <p:cNvSpPr txBox="1"/>
          <p:nvPr/>
        </p:nvSpPr>
        <p:spPr>
          <a:xfrm>
            <a:off x="714724" y="604993"/>
            <a:ext cx="10377576"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TAKING THE BREAD AND CUP</a:t>
            </a:r>
          </a:p>
        </p:txBody>
      </p:sp>
      <p:sp>
        <p:nvSpPr>
          <p:cNvPr id="5" name="TextBox 4">
            <a:extLst>
              <a:ext uri="{FF2B5EF4-FFF2-40B4-BE49-F238E27FC236}">
                <a16:creationId xmlns:a16="http://schemas.microsoft.com/office/drawing/2014/main" id="{4392F5E5-FD5D-4943-B3AA-4348888CFAFA}"/>
              </a:ext>
            </a:extLst>
          </p:cNvPr>
          <p:cNvSpPr txBox="1"/>
          <p:nvPr/>
        </p:nvSpPr>
        <p:spPr>
          <a:xfrm>
            <a:off x="523337" y="1776581"/>
            <a:ext cx="10958617"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THE GREAT THANKSGIVING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The Lord be with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also</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with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Lift up your hearts.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We lift them up to the Lord.</a:t>
            </a:r>
          </a:p>
        </p:txBody>
      </p:sp>
    </p:spTree>
    <p:extLst>
      <p:ext uri="{BB962C8B-B14F-4D97-AF65-F5344CB8AC3E}">
        <p14:creationId xmlns:p14="http://schemas.microsoft.com/office/powerpoint/2010/main" val="1894749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3BF810-2DA3-4CC1-A8D7-D8779384CCE2}"/>
              </a:ext>
            </a:extLst>
          </p:cNvPr>
          <p:cNvSpPr txBox="1"/>
          <p:nvPr/>
        </p:nvSpPr>
        <p:spPr>
          <a:xfrm>
            <a:off x="765464" y="731609"/>
            <a:ext cx="10661072" cy="51398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Let us give thanks to the Lord our God.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It is right to give our thanks and praise.</a:t>
            </a:r>
          </a:p>
        </p:txBody>
      </p:sp>
    </p:spTree>
    <p:extLst>
      <p:ext uri="{BB962C8B-B14F-4D97-AF65-F5344CB8AC3E}">
        <p14:creationId xmlns:p14="http://schemas.microsoft.com/office/powerpoint/2010/main" val="65801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3F2468-814F-1059-4581-0FF3B389AD9F}"/>
              </a:ext>
            </a:extLst>
          </p:cNvPr>
          <p:cNvSpPr txBox="1"/>
          <p:nvPr/>
        </p:nvSpPr>
        <p:spPr>
          <a:xfrm>
            <a:off x="805620" y="1972401"/>
            <a:ext cx="10357303" cy="1938992"/>
          </a:xfrm>
          <a:prstGeom prst="rect">
            <a:avLst/>
          </a:prstGeom>
          <a:noFill/>
        </p:spPr>
        <p:txBody>
          <a:bodyPr wrap="square">
            <a:spAutoFit/>
          </a:bodyPr>
          <a:lstStyle/>
          <a:p>
            <a:pPr fontAlgn="base"/>
            <a:r>
              <a:rPr lang="en-US" sz="6000" b="1" dirty="0">
                <a:solidFill>
                  <a:schemeClr val="bg1"/>
                </a:solidFill>
              </a:rPr>
              <a:t>Leader: People of God, who do  you worship?</a:t>
            </a:r>
            <a:endParaRPr lang="en-GB" sz="6000" b="1" dirty="0">
              <a:solidFill>
                <a:schemeClr val="bg1"/>
              </a:solidFill>
            </a:endParaRPr>
          </a:p>
        </p:txBody>
      </p:sp>
    </p:spTree>
    <p:extLst>
      <p:ext uri="{BB962C8B-B14F-4D97-AF65-F5344CB8AC3E}">
        <p14:creationId xmlns:p14="http://schemas.microsoft.com/office/powerpoint/2010/main" val="3091269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7EFF8B-84CE-4919-B938-B8717E4EC774}"/>
              </a:ext>
            </a:extLst>
          </p:cNvPr>
          <p:cNvSpPr txBox="1"/>
          <p:nvPr/>
        </p:nvSpPr>
        <p:spPr>
          <a:xfrm>
            <a:off x="931584" y="669263"/>
            <a:ext cx="10810143"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It is right, and a good and joyful thing, always and everywhere to give thanks to you, Father Almighty, creator of heaven and earth.*</a:t>
            </a:r>
            <a:endPar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0469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0BFA58-2EC8-4CBF-A201-E0810B328335}"/>
              </a:ext>
            </a:extLst>
          </p:cNvPr>
          <p:cNvSpPr txBox="1"/>
          <p:nvPr/>
        </p:nvSpPr>
        <p:spPr>
          <a:xfrm>
            <a:off x="845799" y="843677"/>
            <a:ext cx="10833582"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so,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with your people on earth and all the company of heaven we praise your name and join their unending hymn:</a:t>
            </a:r>
          </a:p>
        </p:txBody>
      </p:sp>
    </p:spTree>
    <p:extLst>
      <p:ext uri="{BB962C8B-B14F-4D97-AF65-F5344CB8AC3E}">
        <p14:creationId xmlns:p14="http://schemas.microsoft.com/office/powerpoint/2010/main" val="16559399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D1F926-A0A2-48F8-9F69-090F2C200F92}"/>
              </a:ext>
            </a:extLst>
          </p:cNvPr>
          <p:cNvSpPr txBox="1"/>
          <p:nvPr/>
        </p:nvSpPr>
        <p:spPr>
          <a:xfrm>
            <a:off x="593616" y="506291"/>
            <a:ext cx="11304216"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Holy, holy, holy Lord, God of power and might, heaven and earth are full of your glory. Hosanna in the highest.  Blessed is he who comes in the name of the Lord. Hosanna in the highest.</a:t>
            </a:r>
          </a:p>
        </p:txBody>
      </p:sp>
    </p:spTree>
    <p:extLst>
      <p:ext uri="{BB962C8B-B14F-4D97-AF65-F5344CB8AC3E}">
        <p14:creationId xmlns:p14="http://schemas.microsoft.com/office/powerpoint/2010/main" val="252256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A96F3D-4E48-48D0-82D8-9CF77622D224}"/>
              </a:ext>
            </a:extLst>
          </p:cNvPr>
          <p:cNvSpPr txBox="1"/>
          <p:nvPr/>
        </p:nvSpPr>
        <p:spPr>
          <a:xfrm>
            <a:off x="1139644" y="918645"/>
            <a:ext cx="10654037"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Holy are you, and blessed is your Son Jesus Christ.* By the baptism of his suffering, death, and resurrection you give birth to your church, </a:t>
            </a:r>
          </a:p>
        </p:txBody>
      </p:sp>
    </p:spTree>
    <p:extLst>
      <p:ext uri="{BB962C8B-B14F-4D97-AF65-F5344CB8AC3E}">
        <p14:creationId xmlns:p14="http://schemas.microsoft.com/office/powerpoint/2010/main" val="19294473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21972A-8044-456E-8B4B-880751B53025}"/>
              </a:ext>
            </a:extLst>
          </p:cNvPr>
          <p:cNvSpPr txBox="1"/>
          <p:nvPr/>
        </p:nvSpPr>
        <p:spPr>
          <a:xfrm>
            <a:off x="739486" y="978759"/>
            <a:ext cx="10713027"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delivered us from slavery to sin and death, and made with us a new covenant by water and the Spirit.*</a:t>
            </a:r>
          </a:p>
        </p:txBody>
      </p:sp>
    </p:spTree>
    <p:extLst>
      <p:ext uri="{BB962C8B-B14F-4D97-AF65-F5344CB8AC3E}">
        <p14:creationId xmlns:p14="http://schemas.microsoft.com/office/powerpoint/2010/main" val="30583085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D16699-C764-4EF2-BD79-6A9E84D9F7E4}"/>
              </a:ext>
            </a:extLst>
          </p:cNvPr>
          <p:cNvSpPr txBox="1"/>
          <p:nvPr/>
        </p:nvSpPr>
        <p:spPr>
          <a:xfrm>
            <a:off x="754768" y="843677"/>
            <a:ext cx="10682464"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On the night in which he gave himself up for us he took bread, gave thanks to you, broke the bread, gave it to his disciples, and said:</a:t>
            </a:r>
          </a:p>
        </p:txBody>
      </p:sp>
    </p:spTree>
    <p:extLst>
      <p:ext uri="{BB962C8B-B14F-4D97-AF65-F5344CB8AC3E}">
        <p14:creationId xmlns:p14="http://schemas.microsoft.com/office/powerpoint/2010/main" val="4265417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E9DAAE9-AAC8-8C20-CD4E-29A984D8DF62}"/>
              </a:ext>
            </a:extLst>
          </p:cNvPr>
          <p:cNvSpPr txBox="1"/>
          <p:nvPr/>
        </p:nvSpPr>
        <p:spPr>
          <a:xfrm>
            <a:off x="1226128" y="1126729"/>
            <a:ext cx="10214264" cy="415498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“Take, eat; this is my body which is given for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Do this in remembrance of me.”</a:t>
            </a:r>
          </a:p>
        </p:txBody>
      </p:sp>
    </p:spTree>
    <p:extLst>
      <p:ext uri="{BB962C8B-B14F-4D97-AF65-F5344CB8AC3E}">
        <p14:creationId xmlns:p14="http://schemas.microsoft.com/office/powerpoint/2010/main" val="27522082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D03583-1471-4CE3-95C7-5633284EEAA2}"/>
              </a:ext>
            </a:extLst>
          </p:cNvPr>
          <p:cNvSpPr txBox="1"/>
          <p:nvPr/>
        </p:nvSpPr>
        <p:spPr>
          <a:xfrm>
            <a:off x="884345" y="1242202"/>
            <a:ext cx="10423309"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When the supper was over, he took the cup, gave thanks to you, gave it to his disciples, and said:</a:t>
            </a:r>
          </a:p>
        </p:txBody>
      </p:sp>
    </p:spTree>
    <p:extLst>
      <p:ext uri="{BB962C8B-B14F-4D97-AF65-F5344CB8AC3E}">
        <p14:creationId xmlns:p14="http://schemas.microsoft.com/office/powerpoint/2010/main" val="2216814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34B0C-7F87-8543-D091-858406E46D30}"/>
              </a:ext>
            </a:extLst>
          </p:cNvPr>
          <p:cNvSpPr txBox="1"/>
          <p:nvPr/>
        </p:nvSpPr>
        <p:spPr>
          <a:xfrm>
            <a:off x="1167809" y="744280"/>
            <a:ext cx="10060172" cy="517064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“Drink from this, all of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this is my blood of the new covenant, poured out for you and for many for the forgiveness of sins.</a:t>
            </a:r>
          </a:p>
        </p:txBody>
      </p:sp>
    </p:spTree>
    <p:extLst>
      <p:ext uri="{BB962C8B-B14F-4D97-AF65-F5344CB8AC3E}">
        <p14:creationId xmlns:p14="http://schemas.microsoft.com/office/powerpoint/2010/main" val="8969705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017A40-BA0E-678A-0BAE-06D7CA1B913A}"/>
              </a:ext>
            </a:extLst>
          </p:cNvPr>
          <p:cNvSpPr txBox="1"/>
          <p:nvPr/>
        </p:nvSpPr>
        <p:spPr>
          <a:xfrm>
            <a:off x="843516" y="1255771"/>
            <a:ext cx="10504967"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Do this, as often as your drink it, in remembrance of me.”</a:t>
            </a:r>
          </a:p>
        </p:txBody>
      </p:sp>
    </p:spTree>
    <p:extLst>
      <p:ext uri="{BB962C8B-B14F-4D97-AF65-F5344CB8AC3E}">
        <p14:creationId xmlns:p14="http://schemas.microsoft.com/office/powerpoint/2010/main" val="294765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F4D960-4080-B2DD-E774-6C3EABA2F579}"/>
              </a:ext>
            </a:extLst>
          </p:cNvPr>
          <p:cNvSpPr txBox="1"/>
          <p:nvPr/>
        </p:nvSpPr>
        <p:spPr>
          <a:xfrm>
            <a:off x="570893" y="2123668"/>
            <a:ext cx="11176961" cy="1938992"/>
          </a:xfrm>
          <a:prstGeom prst="rect">
            <a:avLst/>
          </a:prstGeom>
          <a:noFill/>
        </p:spPr>
        <p:txBody>
          <a:bodyPr wrap="square">
            <a:spAutoFit/>
          </a:bodyPr>
          <a:lstStyle/>
          <a:p>
            <a:pPr fontAlgn="base"/>
            <a:r>
              <a:rPr lang="en-US" sz="6000" b="1" dirty="0">
                <a:solidFill>
                  <a:schemeClr val="bg1"/>
                </a:solidFill>
              </a:rPr>
              <a:t>People: We worship God, who loves us and teaches us to love.</a:t>
            </a:r>
            <a:endParaRPr lang="en-GB" sz="6000" dirty="0">
              <a:solidFill>
                <a:schemeClr val="bg1"/>
              </a:solidFill>
            </a:endParaRPr>
          </a:p>
        </p:txBody>
      </p:sp>
    </p:spTree>
    <p:extLst>
      <p:ext uri="{BB962C8B-B14F-4D97-AF65-F5344CB8AC3E}">
        <p14:creationId xmlns:p14="http://schemas.microsoft.com/office/powerpoint/2010/main" val="17981796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7DEF0D-91CC-498E-A63D-72983CE9A1DA}"/>
              </a:ext>
            </a:extLst>
          </p:cNvPr>
          <p:cNvSpPr txBox="1"/>
          <p:nvPr/>
        </p:nvSpPr>
        <p:spPr>
          <a:xfrm>
            <a:off x="432954" y="467372"/>
            <a:ext cx="11326091" cy="61863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so,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In remembrance of these your mighty acts in Jesus Christ, we offer ourselves in praise and thanksgiving as a holy and living sacrifice, </a:t>
            </a:r>
          </a:p>
        </p:txBody>
      </p:sp>
    </p:spTree>
    <p:extLst>
      <p:ext uri="{BB962C8B-B14F-4D97-AF65-F5344CB8AC3E}">
        <p14:creationId xmlns:p14="http://schemas.microsoft.com/office/powerpoint/2010/main" val="13014312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D81FC8-4056-E64D-A74D-4CB277D9EBAD}"/>
              </a:ext>
            </a:extLst>
          </p:cNvPr>
          <p:cNvSpPr txBox="1"/>
          <p:nvPr/>
        </p:nvSpPr>
        <p:spPr>
          <a:xfrm>
            <a:off x="1073888" y="839972"/>
            <a:ext cx="10653823" cy="4524315"/>
          </a:xfrm>
          <a:prstGeom prst="rect">
            <a:avLst/>
          </a:prstGeom>
          <a:noFill/>
        </p:spPr>
        <p:txBody>
          <a:bodyPr wrap="square">
            <a:spAutoFit/>
          </a:bodyPr>
          <a:lstStyle/>
          <a:p>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 union with Christ’s offering for us, as we proclaim the mystery of faith.</a:t>
            </a:r>
            <a:endParaRPr lang="en-US" sz="7200" dirty="0"/>
          </a:p>
        </p:txBody>
      </p:sp>
    </p:spTree>
    <p:extLst>
      <p:ext uri="{BB962C8B-B14F-4D97-AF65-F5344CB8AC3E}">
        <p14:creationId xmlns:p14="http://schemas.microsoft.com/office/powerpoint/2010/main" val="15206167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032F41-6F48-422E-A95A-290C8FC4C0AD}"/>
              </a:ext>
            </a:extLst>
          </p:cNvPr>
          <p:cNvSpPr txBox="1"/>
          <p:nvPr/>
        </p:nvSpPr>
        <p:spPr>
          <a:xfrm>
            <a:off x="810883" y="1915064"/>
            <a:ext cx="10927461"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Christ has died; Christ is risen; Christ will come again.</a:t>
            </a:r>
          </a:p>
        </p:txBody>
      </p:sp>
    </p:spTree>
    <p:extLst>
      <p:ext uri="{BB962C8B-B14F-4D97-AF65-F5344CB8AC3E}">
        <p14:creationId xmlns:p14="http://schemas.microsoft.com/office/powerpoint/2010/main" val="1191258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8E2F0C-64F9-4FBF-8CF9-A2F05D25EB3C}"/>
              </a:ext>
            </a:extLst>
          </p:cNvPr>
          <p:cNvSpPr txBox="1"/>
          <p:nvPr/>
        </p:nvSpPr>
        <p:spPr>
          <a:xfrm>
            <a:off x="457200" y="836762"/>
            <a:ext cx="11323674"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Pour out your Holy Spirit on us gathered here, and on these gifts of bread and wine. </a:t>
            </a:r>
          </a:p>
        </p:txBody>
      </p:sp>
    </p:spTree>
    <p:extLst>
      <p:ext uri="{BB962C8B-B14F-4D97-AF65-F5344CB8AC3E}">
        <p14:creationId xmlns:p14="http://schemas.microsoft.com/office/powerpoint/2010/main" val="6069726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B7ED80-43AC-6210-C3CA-3579E3C2F201}"/>
              </a:ext>
            </a:extLst>
          </p:cNvPr>
          <p:cNvSpPr txBox="1"/>
          <p:nvPr/>
        </p:nvSpPr>
        <p:spPr>
          <a:xfrm>
            <a:off x="988827" y="925033"/>
            <a:ext cx="9813851" cy="4708981"/>
          </a:xfrm>
          <a:prstGeom prst="rect">
            <a:avLst/>
          </a:prstGeom>
          <a:noFill/>
        </p:spPr>
        <p:txBody>
          <a:bodyPr wrap="square">
            <a:spAutoFit/>
          </a:bodyPr>
          <a:lstStyle/>
          <a:p>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Make them be for us the body and blood of Christ, that we may be for the world the body of Christ, redeemed by his blood.”*</a:t>
            </a:r>
            <a:endParaRPr lang="en-US" sz="6000" dirty="0"/>
          </a:p>
        </p:txBody>
      </p:sp>
    </p:spTree>
    <p:extLst>
      <p:ext uri="{BB962C8B-B14F-4D97-AF65-F5344CB8AC3E}">
        <p14:creationId xmlns:p14="http://schemas.microsoft.com/office/powerpoint/2010/main" val="407614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22F06F-5C5A-4BFA-8D26-B4B6B24C8DAE}"/>
              </a:ext>
            </a:extLst>
          </p:cNvPr>
          <p:cNvSpPr txBox="1"/>
          <p:nvPr/>
        </p:nvSpPr>
        <p:spPr>
          <a:xfrm>
            <a:off x="757721" y="612844"/>
            <a:ext cx="10874297"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By your Spirit make us one with Christ, one with each other, and one in ministry to all the world, until Christ comes in final victory, and we feast at his heavenly banquet.</a:t>
            </a:r>
          </a:p>
        </p:txBody>
      </p:sp>
    </p:spTree>
    <p:extLst>
      <p:ext uri="{BB962C8B-B14F-4D97-AF65-F5344CB8AC3E}">
        <p14:creationId xmlns:p14="http://schemas.microsoft.com/office/powerpoint/2010/main" val="28835971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876E9C-4AEA-4ABC-818C-E77DD795B872}"/>
              </a:ext>
            </a:extLst>
          </p:cNvPr>
          <p:cNvSpPr txBox="1"/>
          <p:nvPr/>
        </p:nvSpPr>
        <p:spPr>
          <a:xfrm>
            <a:off x="799381" y="953921"/>
            <a:ext cx="10593238"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Through your Son Jesus Christ, with the Holy Spirit in your holy church, all honor and glory is yours, almighty Father, now and for ever.  </a:t>
            </a:r>
            <a:r>
              <a:rPr lang="en-US" sz="6000" b="1" dirty="0">
                <a:solidFill>
                  <a:prstClr val="black"/>
                </a:solidFill>
                <a:latin typeface="Calibri" panose="020F0502020204030204"/>
              </a:rPr>
              <a:t>AMEN</a:t>
            </a: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9167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BB3ADB-ACFC-497D-AEE0-3BF8A673E2E7}"/>
              </a:ext>
            </a:extLst>
          </p:cNvPr>
          <p:cNvSpPr txBox="1"/>
          <p:nvPr/>
        </p:nvSpPr>
        <p:spPr>
          <a:xfrm>
            <a:off x="1017916" y="500331"/>
            <a:ext cx="9713343" cy="517064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now, with the confidence of children of God, let us pray: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THE LORD’S PRAYER</a:t>
            </a:r>
          </a:p>
        </p:txBody>
      </p:sp>
    </p:spTree>
    <p:extLst>
      <p:ext uri="{BB962C8B-B14F-4D97-AF65-F5344CB8AC3E}">
        <p14:creationId xmlns:p14="http://schemas.microsoft.com/office/powerpoint/2010/main" val="25722949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0F86E1-E30A-4D5D-9EF1-9866D3075D23}"/>
              </a:ext>
            </a:extLst>
          </p:cNvPr>
          <p:cNvSpPr txBox="1"/>
          <p:nvPr/>
        </p:nvSpPr>
        <p:spPr>
          <a:xfrm>
            <a:off x="284672" y="707366"/>
            <a:ext cx="10748513" cy="526297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BREAKING THE BREAD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FF0000"/>
                </a:solidFill>
                <a:effectLst/>
                <a:uLnTx/>
                <a:uFillTx/>
                <a:latin typeface="Calibri" panose="020F0502020204030204"/>
                <a:ea typeface="+mn-ea"/>
                <a:cs typeface="+mn-cs"/>
              </a:rPr>
              <a:t>GIVING THE BREAD AND CUP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body of Christ, given for you.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blood of Christ, given for you.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27024057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A08D3C-18F5-4A2B-A13E-1D893A9A5BE0}"/>
              </a:ext>
            </a:extLst>
          </p:cNvPr>
          <p:cNvSpPr txBox="1"/>
          <p:nvPr/>
        </p:nvSpPr>
        <p:spPr>
          <a:xfrm>
            <a:off x="439946" y="497797"/>
            <a:ext cx="610318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HYMN OR SONG</a:t>
            </a:r>
          </a:p>
        </p:txBody>
      </p:sp>
      <p:sp>
        <p:nvSpPr>
          <p:cNvPr id="6" name="TextBox 5">
            <a:extLst>
              <a:ext uri="{FF2B5EF4-FFF2-40B4-BE49-F238E27FC236}">
                <a16:creationId xmlns:a16="http://schemas.microsoft.com/office/drawing/2014/main" id="{A10826BE-C386-44F2-B26F-328B9303C14D}"/>
              </a:ext>
            </a:extLst>
          </p:cNvPr>
          <p:cNvSpPr txBox="1"/>
          <p:nvPr/>
        </p:nvSpPr>
        <p:spPr>
          <a:xfrm>
            <a:off x="439946" y="2000462"/>
            <a:ext cx="10368951"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DISMISSAL WITH BLESSING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Go forth in peace.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grace of the Lord Jesus Christ,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And the love of God, and the communion of the Holy Spirit be with you all.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3175611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373C6C3-1EAA-D677-0E41-63F0934EC16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9751076-9603-1AA8-E954-14BDA9CF99C5}"/>
              </a:ext>
            </a:extLst>
          </p:cNvPr>
          <p:cNvSpPr txBox="1"/>
          <p:nvPr/>
        </p:nvSpPr>
        <p:spPr>
          <a:xfrm>
            <a:off x="960193" y="1716262"/>
            <a:ext cx="9894912" cy="1938992"/>
          </a:xfrm>
          <a:prstGeom prst="rect">
            <a:avLst/>
          </a:prstGeom>
          <a:noFill/>
        </p:spPr>
        <p:txBody>
          <a:bodyPr wrap="square">
            <a:spAutoFit/>
          </a:bodyPr>
          <a:lstStyle/>
          <a:p>
            <a:pPr fontAlgn="base"/>
            <a:r>
              <a:rPr lang="en-US" sz="6000" b="1" dirty="0">
                <a:solidFill>
                  <a:schemeClr val="bg1"/>
                </a:solidFill>
              </a:rPr>
              <a:t>Leader: People of God, how do you worship?</a:t>
            </a:r>
            <a:endParaRPr lang="en-GB" sz="6000" b="1" dirty="0">
              <a:solidFill>
                <a:schemeClr val="bg1"/>
              </a:solidFill>
            </a:endParaRPr>
          </a:p>
        </p:txBody>
      </p:sp>
    </p:spTree>
    <p:extLst>
      <p:ext uri="{BB962C8B-B14F-4D97-AF65-F5344CB8AC3E}">
        <p14:creationId xmlns:p14="http://schemas.microsoft.com/office/powerpoint/2010/main" val="28048089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CF0A1-3B8F-4A0F-81EE-CCAD4D5D5371}"/>
              </a:ext>
            </a:extLst>
          </p:cNvPr>
          <p:cNvSpPr/>
          <p:nvPr/>
        </p:nvSpPr>
        <p:spPr>
          <a:xfrm>
            <a:off x="1268396" y="659670"/>
            <a:ext cx="9655207" cy="1015663"/>
          </a:xfrm>
          <a:prstGeom prst="rect">
            <a:avLst/>
          </a:prstGeom>
        </p:spPr>
        <p:txBody>
          <a:bodyPr wrap="none">
            <a:spAutoFit/>
          </a:bodyPr>
          <a:lstStyle/>
          <a:p>
            <a:r>
              <a:rPr lang="en-US" sz="6000" b="1" dirty="0">
                <a:solidFill>
                  <a:schemeClr val="bg1"/>
                </a:solidFill>
                <a:latin typeface="Times New Roman" panose="02020603050405020304" pitchFamily="18" charset="0"/>
                <a:ea typeface="Times New Roman" panose="02020603050405020304" pitchFamily="18" charset="0"/>
              </a:rPr>
              <a:t>Extinguishing of the Candles</a:t>
            </a:r>
            <a:endParaRPr lang="en-US" sz="6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95140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16000" r="3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29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970F92E-A10F-81C3-EC6B-75C08BD95CD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66C2661-4400-75C4-C169-A09F5E716F53}"/>
              </a:ext>
            </a:extLst>
          </p:cNvPr>
          <p:cNvSpPr txBox="1"/>
          <p:nvPr/>
        </p:nvSpPr>
        <p:spPr>
          <a:xfrm>
            <a:off x="570893" y="2123668"/>
            <a:ext cx="11176961" cy="2862322"/>
          </a:xfrm>
          <a:prstGeom prst="rect">
            <a:avLst/>
          </a:prstGeom>
          <a:noFill/>
        </p:spPr>
        <p:txBody>
          <a:bodyPr wrap="square">
            <a:spAutoFit/>
          </a:bodyPr>
          <a:lstStyle/>
          <a:p>
            <a:pPr fontAlgn="base"/>
            <a:r>
              <a:rPr lang="en-US" sz="6000" b="1" dirty="0">
                <a:solidFill>
                  <a:schemeClr val="bg1"/>
                </a:solidFill>
              </a:rPr>
              <a:t>People: We worship God by breaking the bods of injustice and freeing the oppressed.</a:t>
            </a:r>
            <a:endParaRPr lang="en-GB" sz="6000" dirty="0">
              <a:solidFill>
                <a:schemeClr val="bg1"/>
              </a:solidFill>
            </a:endParaRPr>
          </a:p>
        </p:txBody>
      </p:sp>
    </p:spTree>
    <p:extLst>
      <p:ext uri="{BB962C8B-B14F-4D97-AF65-F5344CB8AC3E}">
        <p14:creationId xmlns:p14="http://schemas.microsoft.com/office/powerpoint/2010/main" val="66819924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
  <TotalTime>7465</TotalTime>
  <Words>1836</Words>
  <Application>Microsoft Office PowerPoint</Application>
  <PresentationFormat>Widescreen</PresentationFormat>
  <Paragraphs>141</Paragraphs>
  <Slides>81</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81</vt:i4>
      </vt:variant>
    </vt:vector>
  </HeadingPairs>
  <TitlesOfParts>
    <vt:vector size="99" baseType="lpstr">
      <vt:lpstr>Adobe Devanagari</vt:lpstr>
      <vt:lpstr>Aharoni</vt:lpstr>
      <vt:lpstr>Arial</vt:lpstr>
      <vt:lpstr>Arial Narrow</vt:lpstr>
      <vt:lpstr>Arial Rounded MT Bold</vt:lpstr>
      <vt:lpstr>Bookman Old Style</vt:lpstr>
      <vt:lpstr>Bradley Hand ITC</vt:lpstr>
      <vt:lpstr>Brush Script MT</vt:lpstr>
      <vt:lpstr>Calibri</vt:lpstr>
      <vt:lpstr>Calibri Light</vt:lpstr>
      <vt:lpstr>Calisto MT</vt:lpstr>
      <vt:lpstr>Constantia</vt:lpstr>
      <vt:lpstr>Edwardian Script ITC</vt:lpstr>
      <vt:lpstr>system-ui</vt:lpstr>
      <vt:lpstr>Times New Roman</vt:lpstr>
      <vt:lpstr>Wingdings 2</vt:lpstr>
      <vt:lpstr>Office Theme</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Hymn  “We Are Climbing Jacob’s Ladder” #418 (Vs, 1, 2, &amp; 5)  </vt:lpstr>
      <vt:lpstr>1 We are climbing Jacob’s ladder; we are climbing Jacob’s ladder, we are climbing Jacob’s ladder; soldiers of the cross.</vt:lpstr>
      <vt:lpstr> 2 Every round goes higher, higher; every round goes higher, higher, every round goes higher, higher; soldiers of the cross.</vt:lpstr>
      <vt:lpstr>PowerPoint Presentation</vt:lpstr>
      <vt:lpstr>PowerPoint Presentation</vt:lpstr>
      <vt:lpstr>Response</vt:lpstr>
      <vt:lpstr>Affirmation  of  Faith “The Apostles’ Creed”</vt:lpstr>
      <vt:lpstr>I believe in God the Father Almighty. The maker of heaven and earth;</vt:lpstr>
      <vt:lpstr>PowerPoint Presentation</vt:lpstr>
      <vt:lpstr>suffered under Pontius Pilate, was crucified, dead, and buried;</vt:lpstr>
      <vt:lpstr>PowerPoint Presentation</vt:lpstr>
      <vt:lpstr>and sitteth at the right hand of God the Father Almighty; from thence he shall come to judge the quick and the dead.</vt:lpstr>
      <vt:lpstr>I believe in the Holy Spirit, the Holy catholic** church, the communion of saints, the forgiveness of sins, </vt:lpstr>
      <vt:lpstr>PowerPoint Presentation</vt:lpstr>
      <vt:lpstr>PowerPoint Presentation</vt:lpstr>
      <vt:lpstr>PowerPoint Presentation</vt:lpstr>
      <vt:lpstr>The Offering  (It’s Giving Time)  “Praise God, from whom all blessings flow; praise him, all creatures here below; praise him above, ye heavenly host; praise Father Son, and Holy Ghost, Amen”</vt:lpstr>
      <vt:lpstr>PowerPoint Presentation</vt:lpstr>
      <vt:lpstr>Parish Notices/Recognition of Visitors</vt:lpstr>
      <vt:lpstr>WE Listen for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  Wesley’s Ensemble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L Cohen</dc:creator>
  <cp:lastModifiedBy>Thelma Cohen</cp:lastModifiedBy>
  <cp:revision>113</cp:revision>
  <dcterms:created xsi:type="dcterms:W3CDTF">2019-07-05T15:08:03Z</dcterms:created>
  <dcterms:modified xsi:type="dcterms:W3CDTF">2026-02-07T23:40:48Z</dcterms:modified>
</cp:coreProperties>
</file>