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7" r:id="rId1"/>
    <p:sldMasterId id="2147483970" r:id="rId2"/>
  </p:sldMasterIdLst>
  <p:sldIdLst>
    <p:sldId id="429" r:id="rId3"/>
    <p:sldId id="340" r:id="rId4"/>
    <p:sldId id="311" r:id="rId5"/>
    <p:sldId id="489" r:id="rId6"/>
    <p:sldId id="262" r:id="rId7"/>
    <p:sldId id="477" r:id="rId8"/>
    <p:sldId id="476" r:id="rId9"/>
    <p:sldId id="478" r:id="rId10"/>
    <p:sldId id="263" r:id="rId11"/>
    <p:sldId id="527" r:id="rId12"/>
    <p:sldId id="528" r:id="rId13"/>
    <p:sldId id="529" r:id="rId14"/>
    <p:sldId id="533" r:id="rId15"/>
    <p:sldId id="530" r:id="rId16"/>
    <p:sldId id="532" r:id="rId17"/>
    <p:sldId id="266" r:id="rId18"/>
    <p:sldId id="267" r:id="rId19"/>
    <p:sldId id="281" r:id="rId20"/>
    <p:sldId id="286" r:id="rId21"/>
    <p:sldId id="351" r:id="rId22"/>
    <p:sldId id="287" r:id="rId23"/>
    <p:sldId id="352" r:id="rId24"/>
    <p:sldId id="288" r:id="rId25"/>
    <p:sldId id="289" r:id="rId26"/>
    <p:sldId id="353" r:id="rId27"/>
    <p:sldId id="282" r:id="rId28"/>
    <p:sldId id="344" r:id="rId29"/>
    <p:sldId id="428" r:id="rId30"/>
    <p:sldId id="338" r:id="rId31"/>
    <p:sldId id="271" r:id="rId32"/>
    <p:sldId id="317" r:id="rId33"/>
    <p:sldId id="384" r:id="rId34"/>
    <p:sldId id="270" r:id="rId35"/>
    <p:sldId id="522" r:id="rId36"/>
    <p:sldId id="276" r:id="rId37"/>
    <p:sldId id="505" r:id="rId38"/>
    <p:sldId id="534" r:id="rId39"/>
    <p:sldId id="277" r:id="rId40"/>
    <p:sldId id="27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213" autoAdjust="0"/>
    <p:restoredTop sz="94660" autoAdjust="0"/>
  </p:normalViewPr>
  <p:slideViewPr>
    <p:cSldViewPr snapToGrid="0">
      <p:cViewPr varScale="1">
        <p:scale>
          <a:sx n="101" d="100"/>
          <a:sy n="101" d="100"/>
        </p:scale>
        <p:origin x="150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95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A262-4B3D-4D48-B066-E23C05606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C98C4-313A-4946-B4BE-907435F44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14A2D-DAC6-4C13-BDE7-81276873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90E41-C631-47A3-9141-C6180E6B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05E25-48CD-4E45-B869-26823B30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9B67-C87E-4262-81C4-0D386A10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972E2-327E-43CA-8039-B6208501A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246E7-331D-4F2A-AF8A-FD10A981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0A24-EAF2-4100-B756-7852DBED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81190-3E2E-4743-9B18-3FF8C775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C3978-E171-4938-ACE8-1DEF6859B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AB74E-38F2-4DE0-8B41-E8BB5601F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08E5-57B5-4B0B-B1C5-B23531AC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9948-D8B6-4CF1-9DB6-A6D9673B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4910A-7906-4531-8439-F9612FBE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12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44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2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86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2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2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3895-374A-4545-A0B9-EA5CCBDE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63BB-8014-4B83-9851-F9AC8854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F6110-7BD4-4CD4-8810-810AE68A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C20B2-765E-4749-BED7-30381C2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5F78D-4930-4A44-9802-4B13D68B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77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9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6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0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9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801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9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9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232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78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88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5654-7401-41C1-A3B0-9FF2C913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FA749-17B1-40E1-A31B-20506472A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8AA42-E290-4C7A-A6F1-C7BD3051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8AD5E-F395-4975-8778-73E238AA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D567-3B24-4DE8-85A0-41931D65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9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7041-23D0-44C5-9CB1-EB1F8269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7AA8-E98D-4E0E-98B8-7989191FE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4955E-6A62-4435-B5B8-F6EA53226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F4BD6-3372-45D6-9D3B-305C1033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4D8DE-BE93-436F-8D5D-2ECCC9F6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B0B15-7DAE-4544-BE18-7C15BAB1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3933-5AC5-4873-B2C7-5AB021AA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4DE3C-0A7E-49CA-8DF6-D7841987A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AB19-ECDC-434C-863F-4A309F6C3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4D6E7-76AA-4BF2-9DF1-091B4B867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FAA68-D950-4349-B243-B3EFFC2BE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C39D6-C513-41C4-8DDD-8FD98070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23938-76C2-4F2D-9756-F53FADB3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EFD04-1F04-42C4-AA6D-BD25F7BD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9689-3B2B-4824-90D1-455F75D0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8D726-6EF3-47E2-92E8-F16F7413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195A4-5606-45A2-A527-14065F0B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0EAA8-4458-43E2-933D-E0F4EDFA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21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FEF7C-7A43-40F7-BC66-B59261B8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99C85-06F4-4C3B-B002-9FB22E96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9C42-2265-4749-BA0D-BA571ACE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2008-0B41-4FC3-84A2-F662C7C2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135A8-AD40-4F52-AF6A-97580556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367B5-2D41-4023-B867-8D677E8C1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A13CC-929F-45E3-B4BB-BC4875C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0D339-7934-49FC-A0A0-34AC86BE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4E1D7-5D4C-4A87-B264-8BA808D2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CC1E-62AB-4512-9FC2-8CE2A8F5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D4EAE-A22B-42DF-ADBC-B1446F1BF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A3143-0AFF-45A4-BCCA-785E52FC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F22DC-3597-4559-9EF0-26AE17EA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83796-CD8A-492B-8131-4FEAE75C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F97B3-01FB-4792-B89D-F455EB64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7BEB0-E877-4195-8E6A-F1ADC4D1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84188-DD8E-46C1-8391-94FD5ADFE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E014-9B0C-471B-B88D-611A8DB1F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80F8B-4FAC-4532-A71E-10B16C44B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DDBF4-BAA9-452C-A6BD-DBC5E1032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4AC550-C712-435B-BD88-063685420A5B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DC08EB-66BA-59C8-F9D4-1E60536DD183}"/>
              </a:ext>
            </a:extLst>
          </p:cNvPr>
          <p:cNvSpPr txBox="1"/>
          <p:nvPr/>
        </p:nvSpPr>
        <p:spPr>
          <a:xfrm>
            <a:off x="4136576" y="2460482"/>
            <a:ext cx="7726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Sunday, March 8,</a:t>
            </a:r>
            <a:endParaRPr lang="en-GB" sz="8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D3EEF-4202-4D93-A972-C91D2F6269DF}"/>
              </a:ext>
            </a:extLst>
          </p:cNvPr>
          <p:cNvSpPr txBox="1"/>
          <p:nvPr/>
        </p:nvSpPr>
        <p:spPr>
          <a:xfrm>
            <a:off x="5849815" y="4501662"/>
            <a:ext cx="445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2026</a:t>
            </a:r>
            <a:endParaRPr lang="en-GB" sz="9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7FA552-0974-989E-AE04-A00D22054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30" y="133112"/>
            <a:ext cx="3505689" cy="3410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566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A1A8C3-61B5-A687-CB77-2DB3936F3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5659E0-90EA-23F1-3090-C8E9A11B7A02}"/>
              </a:ext>
            </a:extLst>
          </p:cNvPr>
          <p:cNvSpPr txBox="1"/>
          <p:nvPr/>
        </p:nvSpPr>
        <p:spPr>
          <a:xfrm>
            <a:off x="704850" y="1390651"/>
            <a:ext cx="107823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0" i="0" dirty="0">
                <a:effectLst/>
                <a:latin typeface="NotoSansArabicOnly"/>
              </a:rPr>
              <a:t>1 There is a name I love to hear,</a:t>
            </a:r>
            <a:br>
              <a:rPr lang="en-US" sz="5400" dirty="0"/>
            </a:br>
            <a:r>
              <a:rPr lang="en-US" sz="5400" b="0" i="0" dirty="0">
                <a:effectLst/>
                <a:latin typeface="NotoSansArabicOnly"/>
              </a:rPr>
              <a:t>I love to sing its worth;</a:t>
            </a:r>
            <a:br>
              <a:rPr lang="en-US" sz="5400" dirty="0"/>
            </a:br>
            <a:r>
              <a:rPr lang="en-US" sz="5400" b="0" i="0" dirty="0">
                <a:effectLst/>
                <a:latin typeface="NotoSansArabicOnly"/>
              </a:rPr>
              <a:t>it sounds like music in my ear,</a:t>
            </a:r>
            <a:br>
              <a:rPr lang="en-US" sz="5400" dirty="0"/>
            </a:br>
            <a:r>
              <a:rPr lang="en-US" sz="5400" b="0" i="0" dirty="0">
                <a:effectLst/>
                <a:latin typeface="NotoSansArabicOnly"/>
              </a:rPr>
              <a:t>the sweetest name on earth.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185527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2656B4-40E5-401C-8114-6BDF8DD43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EBD531-D8BD-2939-2A95-38CB664318D3}"/>
              </a:ext>
            </a:extLst>
          </p:cNvPr>
          <p:cNvSpPr txBox="1"/>
          <p:nvPr/>
        </p:nvSpPr>
        <p:spPr>
          <a:xfrm>
            <a:off x="685799" y="1152526"/>
            <a:ext cx="103346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Refrain:</a:t>
            </a:r>
            <a:br>
              <a:rPr lang="en-US" sz="5400" dirty="0"/>
            </a:br>
            <a:r>
              <a:rPr lang="en-US" sz="5400" dirty="0"/>
              <a:t>O how I love Jesus,</a:t>
            </a:r>
            <a:br>
              <a:rPr lang="en-US" sz="5400" dirty="0"/>
            </a:br>
            <a:r>
              <a:rPr lang="en-US" sz="5400" dirty="0"/>
              <a:t>O how I love Jesus,</a:t>
            </a:r>
            <a:br>
              <a:rPr lang="en-US" sz="5400" dirty="0"/>
            </a:br>
            <a:r>
              <a:rPr lang="en-US" sz="5400" dirty="0"/>
              <a:t>O how I love Jesus,</a:t>
            </a:r>
            <a:br>
              <a:rPr lang="en-US" sz="5400" dirty="0"/>
            </a:br>
            <a:r>
              <a:rPr lang="en-US" sz="5400" dirty="0"/>
              <a:t>because he first loved me!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2563442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2E002F-F491-11BE-68F8-E13E258F5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C3A5BC-33B3-EB67-0F9C-8A2F4F95C28A}"/>
              </a:ext>
            </a:extLst>
          </p:cNvPr>
          <p:cNvSpPr txBox="1"/>
          <p:nvPr/>
        </p:nvSpPr>
        <p:spPr>
          <a:xfrm>
            <a:off x="542925" y="1295400"/>
            <a:ext cx="1110615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2 It tells me of a Savior's love,</a:t>
            </a:r>
            <a:br>
              <a:rPr lang="en-US" sz="5400" dirty="0"/>
            </a:br>
            <a:r>
              <a:rPr lang="en-US" sz="5400" dirty="0"/>
              <a:t>who died to set me free;</a:t>
            </a:r>
            <a:br>
              <a:rPr lang="en-US" sz="5400" dirty="0"/>
            </a:br>
            <a:r>
              <a:rPr lang="en-US" sz="5400" dirty="0"/>
              <a:t>it tells me of his precious blood,</a:t>
            </a:r>
            <a:br>
              <a:rPr lang="en-US" sz="5400" dirty="0"/>
            </a:br>
            <a:r>
              <a:rPr lang="en-US" sz="5400" dirty="0"/>
              <a:t>the sinner's perfect plea. [Refrain]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99477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3A5FD4-F0F1-A464-F725-17A79F22A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71EF2DA-3109-ED94-5425-F78EB32D810A}"/>
              </a:ext>
            </a:extLst>
          </p:cNvPr>
          <p:cNvSpPr txBox="1"/>
          <p:nvPr/>
        </p:nvSpPr>
        <p:spPr>
          <a:xfrm>
            <a:off x="685799" y="1152526"/>
            <a:ext cx="103346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Refrain:</a:t>
            </a:r>
            <a:br>
              <a:rPr lang="en-US" sz="5400" dirty="0"/>
            </a:br>
            <a:r>
              <a:rPr lang="en-US" sz="5400" dirty="0"/>
              <a:t>O how I love Jesus,</a:t>
            </a:r>
            <a:br>
              <a:rPr lang="en-US" sz="5400" dirty="0"/>
            </a:br>
            <a:r>
              <a:rPr lang="en-US" sz="5400" dirty="0"/>
              <a:t>O how I love Jesus,</a:t>
            </a:r>
            <a:br>
              <a:rPr lang="en-US" sz="5400" dirty="0"/>
            </a:br>
            <a:r>
              <a:rPr lang="en-US" sz="5400" dirty="0"/>
              <a:t>O how I love Jesus,</a:t>
            </a:r>
            <a:br>
              <a:rPr lang="en-US" sz="5400" dirty="0"/>
            </a:br>
            <a:r>
              <a:rPr lang="en-US" sz="5400" dirty="0"/>
              <a:t>because he first loved me!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151706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7A96A8-C03A-D60D-2526-2B85B9EC4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628CEA-44E5-C825-5988-70843D22CA38}"/>
              </a:ext>
            </a:extLst>
          </p:cNvPr>
          <p:cNvSpPr txBox="1"/>
          <p:nvPr/>
        </p:nvSpPr>
        <p:spPr>
          <a:xfrm>
            <a:off x="704849" y="1514475"/>
            <a:ext cx="109442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3 It tells of one whose loving heart</a:t>
            </a:r>
            <a:br>
              <a:rPr lang="en-US" sz="5400" dirty="0"/>
            </a:br>
            <a:r>
              <a:rPr lang="en-US" sz="5400" dirty="0"/>
              <a:t>can feel my deepest woe;</a:t>
            </a:r>
            <a:br>
              <a:rPr lang="en-US" sz="5400" dirty="0"/>
            </a:br>
            <a:r>
              <a:rPr lang="en-US" sz="5400" dirty="0"/>
              <a:t>who in each sorrow bears a part</a:t>
            </a:r>
            <a:br>
              <a:rPr lang="en-US" sz="5400" dirty="0"/>
            </a:br>
            <a:r>
              <a:rPr lang="en-US" sz="5400" dirty="0"/>
              <a:t>that none can bear below. [Refrain]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75697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959963-B1F7-B7FB-2504-FB48EEE78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07918FF-EB10-E40E-86C1-2309DD2C64CB}"/>
              </a:ext>
            </a:extLst>
          </p:cNvPr>
          <p:cNvSpPr txBox="1"/>
          <p:nvPr/>
        </p:nvSpPr>
        <p:spPr>
          <a:xfrm>
            <a:off x="685799" y="1152526"/>
            <a:ext cx="1033462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Refrain:</a:t>
            </a:r>
            <a:br>
              <a:rPr lang="en-US" sz="5400" dirty="0"/>
            </a:br>
            <a:r>
              <a:rPr lang="en-US" sz="5400" dirty="0"/>
              <a:t>O how I love Jesus,</a:t>
            </a:r>
            <a:br>
              <a:rPr lang="en-US" sz="5400" dirty="0"/>
            </a:br>
            <a:r>
              <a:rPr lang="en-US" sz="5400" dirty="0"/>
              <a:t>O how I love Jesus,</a:t>
            </a:r>
            <a:br>
              <a:rPr lang="en-US" sz="5400" dirty="0"/>
            </a:br>
            <a:r>
              <a:rPr lang="en-US" sz="5400" dirty="0"/>
              <a:t>O how I love Jesus,</a:t>
            </a:r>
            <a:br>
              <a:rPr lang="en-US" sz="5400" dirty="0"/>
            </a:br>
            <a:r>
              <a:rPr lang="en-US" sz="5400" dirty="0"/>
              <a:t>because he first loved me!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833749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FA58FA-60F5-4056-8CE8-B8243BE5438A}"/>
              </a:ext>
            </a:extLst>
          </p:cNvPr>
          <p:cNvSpPr/>
          <p:nvPr/>
        </p:nvSpPr>
        <p:spPr>
          <a:xfrm>
            <a:off x="2143821" y="1744892"/>
            <a:ext cx="790435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Morning Prayer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02277-385B-1722-8072-CC4193E12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371925" y="6037926"/>
            <a:ext cx="720496" cy="91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5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DB73-19E7-4C30-BB3C-E6C6CF0C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441" y="2626242"/>
            <a:ext cx="6751320" cy="1816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180256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1F3917-4771-415F-8098-E3A2EB40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853" y="2254103"/>
            <a:ext cx="8308380" cy="29239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6700" b="1" dirty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A</a:t>
            </a:r>
            <a:r>
              <a:rPr lang="en-US" sz="8800" b="1" dirty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ffirmation </a:t>
            </a:r>
            <a:br>
              <a:rPr lang="en-US" sz="8800" b="1" dirty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</a:br>
            <a:r>
              <a:rPr lang="en-US" sz="8800" b="1" dirty="0">
                <a:solidFill>
                  <a:schemeClr val="bg1"/>
                </a:solidFill>
                <a:latin typeface="Bahnschrift SemiBold" panose="020B0502040204020203" pitchFamily="34" charset="0"/>
                <a:cs typeface="Calibri" panose="020F0502020204030204" pitchFamily="34" charset="0"/>
              </a:rPr>
              <a:t>of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62BBAA-5F6B-305F-8908-76ED11950D87}"/>
              </a:ext>
            </a:extLst>
          </p:cNvPr>
          <p:cNvSpPr txBox="1"/>
          <p:nvPr/>
        </p:nvSpPr>
        <p:spPr>
          <a:xfrm>
            <a:off x="8080745" y="6198797"/>
            <a:ext cx="381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Apostles’ Creed</a:t>
            </a:r>
            <a:endParaRPr lang="en-GB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92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918F-0ED2-402C-83EC-4DEA268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863" y="726106"/>
            <a:ext cx="8315865" cy="4871545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I believe in God the Father Almighty. The maker of heaven and earth;</a:t>
            </a:r>
          </a:p>
        </p:txBody>
      </p:sp>
    </p:spTree>
    <p:extLst>
      <p:ext uri="{BB962C8B-B14F-4D97-AF65-F5344CB8AC3E}">
        <p14:creationId xmlns:p14="http://schemas.microsoft.com/office/powerpoint/2010/main" val="208778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7DA237-4772-B46A-7F65-DF5A1EA8012C}"/>
              </a:ext>
            </a:extLst>
          </p:cNvPr>
          <p:cNvSpPr txBox="1"/>
          <p:nvPr/>
        </p:nvSpPr>
        <p:spPr>
          <a:xfrm>
            <a:off x="4509370" y="2705725"/>
            <a:ext cx="67304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Processional</a:t>
            </a:r>
            <a:endParaRPr lang="en-GB" sz="8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2FFB8-9618-968F-B0F6-DEDE47FC8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207" y="942628"/>
            <a:ext cx="3858163" cy="4972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7355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CE0B43-617D-43A2-B482-B099CAA3A222}"/>
              </a:ext>
            </a:extLst>
          </p:cNvPr>
          <p:cNvSpPr/>
          <p:nvPr/>
        </p:nvSpPr>
        <p:spPr>
          <a:xfrm>
            <a:off x="4106174" y="612844"/>
            <a:ext cx="76396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and in Jesus Christ his only Son our Lord: who was conceived by the Holy Spirit, born of the Virgin Mary,</a:t>
            </a:r>
          </a:p>
        </p:txBody>
      </p:sp>
    </p:spTree>
    <p:extLst>
      <p:ext uri="{BB962C8B-B14F-4D97-AF65-F5344CB8AC3E}">
        <p14:creationId xmlns:p14="http://schemas.microsoft.com/office/powerpoint/2010/main" val="986095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E09C-9B75-42F3-A354-36070E23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422060"/>
            <a:ext cx="6359550" cy="4564672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suffered under Pontius Pilate, was crucified, dead, and buried;</a:t>
            </a:r>
          </a:p>
        </p:txBody>
      </p:sp>
    </p:spTree>
    <p:extLst>
      <p:ext uri="{BB962C8B-B14F-4D97-AF65-F5344CB8AC3E}">
        <p14:creationId xmlns:p14="http://schemas.microsoft.com/office/powerpoint/2010/main" val="2215508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EB5C6E-5579-4A89-83DB-CC01041F61C1}"/>
              </a:ext>
            </a:extLst>
          </p:cNvPr>
          <p:cNvSpPr/>
          <p:nvPr/>
        </p:nvSpPr>
        <p:spPr>
          <a:xfrm>
            <a:off x="5331124" y="1053095"/>
            <a:ext cx="650197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the third day he rose from the dead; he ascended into heaven,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70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D0FA-B374-4BAE-A9E0-451FD883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7827" y="68606"/>
            <a:ext cx="6728602" cy="6720787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and sitteth at the right hand of God the Father Almighty; from thence he shall come to judge the quick and the dead.</a:t>
            </a:r>
          </a:p>
        </p:txBody>
      </p:sp>
    </p:spTree>
    <p:extLst>
      <p:ext uri="{BB962C8B-B14F-4D97-AF65-F5344CB8AC3E}">
        <p14:creationId xmlns:p14="http://schemas.microsoft.com/office/powerpoint/2010/main" val="1490041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A416-51FB-4D21-AFDA-4D98B419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939" y="197888"/>
            <a:ext cx="6156091" cy="588321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I believe in the Holy Spirit, the Holy catholic** church, the communion of saints, the forgiveness of sins,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0B10D-9751-0D70-845C-87BFD60C56AB}"/>
              </a:ext>
            </a:extLst>
          </p:cNvPr>
          <p:cNvSpPr txBox="1"/>
          <p:nvPr/>
        </p:nvSpPr>
        <p:spPr>
          <a:xfrm>
            <a:off x="7241249" y="6018029"/>
            <a:ext cx="478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Universal</a:t>
            </a:r>
          </a:p>
        </p:txBody>
      </p:sp>
    </p:spTree>
    <p:extLst>
      <p:ext uri="{BB962C8B-B14F-4D97-AF65-F5344CB8AC3E}">
        <p14:creationId xmlns:p14="http://schemas.microsoft.com/office/powerpoint/2010/main" val="1701461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273A5D-9BB5-4F59-A661-C5EDF3BD18EC}"/>
              </a:ext>
            </a:extLst>
          </p:cNvPr>
          <p:cNvSpPr/>
          <p:nvPr/>
        </p:nvSpPr>
        <p:spPr>
          <a:xfrm>
            <a:off x="5351347" y="843677"/>
            <a:ext cx="670263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the resurrection of the body, and the life everlasting. Amen.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9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110C24B2-78DE-4ABC-911B-8D0B56A81F90}"/>
              </a:ext>
            </a:extLst>
          </p:cNvPr>
          <p:cNvSpPr/>
          <p:nvPr/>
        </p:nvSpPr>
        <p:spPr>
          <a:xfrm>
            <a:off x="1655134" y="1964148"/>
            <a:ext cx="94297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Glory be to the Father, and to the Son and to the Holy Ghost,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BF9D7-31C6-7D41-0082-213471565294}"/>
              </a:ext>
            </a:extLst>
          </p:cNvPr>
          <p:cNvSpPr txBox="1"/>
          <p:nvPr/>
        </p:nvSpPr>
        <p:spPr>
          <a:xfrm>
            <a:off x="380244" y="363833"/>
            <a:ext cx="4092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Gloria Patri</a:t>
            </a:r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108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15671-57C5-4D95-9353-F88FADC63E6D}"/>
              </a:ext>
            </a:extLst>
          </p:cNvPr>
          <p:cNvSpPr/>
          <p:nvPr/>
        </p:nvSpPr>
        <p:spPr>
          <a:xfrm>
            <a:off x="317205" y="1619284"/>
            <a:ext cx="1155759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as it was in the beginning, is now, and ever shall be, world with-out end. 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</a:rPr>
              <a:t>A-men.  A-men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70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89B0-4903-AE10-1E0A-D4ED4036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76" y="5844988"/>
            <a:ext cx="9865660" cy="10130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Parish Notices/Recognition of Visitors</a:t>
            </a:r>
          </a:p>
        </p:txBody>
      </p:sp>
    </p:spTree>
    <p:extLst>
      <p:ext uri="{BB962C8B-B14F-4D97-AF65-F5344CB8AC3E}">
        <p14:creationId xmlns:p14="http://schemas.microsoft.com/office/powerpoint/2010/main" val="1925791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B0A8-9D4F-4DF8-A277-66EE957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835" y="347025"/>
            <a:ext cx="11600329" cy="568568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Offering 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(It’s Giving Time)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“Praise God, from whom all blessings flow; praise him, all creatures here below; praise him above, ye heavenly host; praise Father Son, and Holy Ghost, Amen”</a:t>
            </a:r>
            <a:endParaRPr lang="en-US" sz="6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91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33640-F997-4B18-B507-439EF6B01E74}"/>
              </a:ext>
            </a:extLst>
          </p:cNvPr>
          <p:cNvSpPr txBox="1"/>
          <p:nvPr/>
        </p:nvSpPr>
        <p:spPr>
          <a:xfrm>
            <a:off x="3659067" y="4226390"/>
            <a:ext cx="7740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Bahnschrift" panose="020B0502040204020203" pitchFamily="34" charset="0"/>
                <a:cs typeface="Adobe Devanagari" panose="02040503050201020203" pitchFamily="18" charset="0"/>
              </a:rPr>
              <a:t>Lighting of  Candles   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A5CAA-5131-5378-9B8F-137B8445A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6142" y="1409213"/>
            <a:ext cx="2957300" cy="2444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499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3D61F9-EA9D-6929-961C-BD60E7DF4B30}"/>
              </a:ext>
            </a:extLst>
          </p:cNvPr>
          <p:cNvSpPr txBox="1"/>
          <p:nvPr/>
        </p:nvSpPr>
        <p:spPr>
          <a:xfrm>
            <a:off x="221942" y="659219"/>
            <a:ext cx="1173259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*The Dedication of Tithes and Offering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UMH #588</a:t>
            </a:r>
            <a:b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48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60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“All things come of thee, O Lord, and of thine own have we given thee.” AMEN!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91081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1409-01DA-43E2-8E15-0180ABBC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719" y="3758804"/>
            <a:ext cx="10396882" cy="1151965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Bradley Hand ITC" panose="03070402050302030203" pitchFamily="66" charset="0"/>
              </a:rPr>
              <a:t>WE Listen for God’s Word</a:t>
            </a:r>
            <a:endParaRPr lang="en-US" sz="72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570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3577E6-578E-DD48-847C-05AC316E288D}"/>
              </a:ext>
            </a:extLst>
          </p:cNvPr>
          <p:cNvSpPr txBox="1">
            <a:spLocks/>
          </p:cNvSpPr>
          <p:nvPr/>
        </p:nvSpPr>
        <p:spPr>
          <a:xfrm>
            <a:off x="561499" y="331076"/>
            <a:ext cx="11324895" cy="125505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</a:rPr>
              <a:t>Proclamation and Response/We Listen for God’s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1A949-F209-D8CD-8E23-31E6953EB0D3}"/>
              </a:ext>
            </a:extLst>
          </p:cNvPr>
          <p:cNvSpPr txBox="1"/>
          <p:nvPr/>
        </p:nvSpPr>
        <p:spPr>
          <a:xfrm>
            <a:off x="114212" y="2551837"/>
            <a:ext cx="117721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Testament: 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Psalm 95 (ESV)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5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Testament: </a:t>
            </a:r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4:5-42(ESV)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295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3A854-A5AA-FA3C-7637-211F03996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15" y="1381991"/>
            <a:ext cx="10596795" cy="3770988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Selection</a:t>
            </a: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72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Wesley’s Ensemble</a:t>
            </a:r>
            <a:endParaRPr lang="en-US" sz="9600" b="1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94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4D2E2-C055-4FBC-BEFD-35DD5848D8D9}"/>
              </a:ext>
            </a:extLst>
          </p:cNvPr>
          <p:cNvSpPr/>
          <p:nvPr/>
        </p:nvSpPr>
        <p:spPr>
          <a:xfrm>
            <a:off x="557841" y="1092037"/>
            <a:ext cx="1107631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cs typeface="Aharoni" panose="02010803020104030203" pitchFamily="2" charset="-79"/>
              </a:rPr>
              <a:t>The Message 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cs typeface="Aharoni" panose="02010803020104030203" pitchFamily="2" charset="-79"/>
              </a:rPr>
              <a:t>by 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“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haroni" panose="02010803020104030203" pitchFamily="2" charset="-79"/>
              </a:rPr>
              <a:t>Rev. Doris Bright</a:t>
            </a:r>
            <a:r>
              <a:rPr lang="en-US" sz="8000" b="1" dirty="0">
                <a:solidFill>
                  <a:schemeClr val="bg1"/>
                </a:solidFill>
                <a:latin typeface="Arial Rounded MT Bold" panose="020F0704030504030204" pitchFamily="34" charset="0"/>
                <a:cs typeface="Aharoni" panose="02010803020104030203" pitchFamily="2" charset="-79"/>
              </a:rPr>
              <a:t>”</a:t>
            </a:r>
            <a:endParaRPr lang="en-US" sz="80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37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9E0DB1-E8F5-477D-B5E3-D46CA2325BD6}"/>
              </a:ext>
            </a:extLst>
          </p:cNvPr>
          <p:cNvSpPr/>
          <p:nvPr/>
        </p:nvSpPr>
        <p:spPr>
          <a:xfrm>
            <a:off x="439810" y="961990"/>
            <a:ext cx="1090108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Invitational  </a:t>
            </a:r>
            <a:br>
              <a:rPr lang="en-US" sz="11500" b="1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en-US" sz="11500" b="1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  <a:sym typeface="Wingdings" panose="05000000000000000000" pitchFamily="2" charset="2"/>
              </a:rPr>
              <a:t></a:t>
            </a:r>
            <a:endParaRPr lang="en-US" sz="11500" b="1" dirty="0">
              <a:solidFill>
                <a:schemeClr val="bg2">
                  <a:lumMod val="10000"/>
                </a:schemeClr>
              </a:solidFill>
              <a:latin typeface="Arial Rounded MT Bold" panose="020F07040305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pPr algn="ctr"/>
            <a:r>
              <a:rPr lang="en-US" sz="11500" b="1" dirty="0">
                <a:solidFill>
                  <a:schemeClr val="bg2">
                    <a:lumMod val="10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Altar Call</a:t>
            </a:r>
            <a:endParaRPr lang="en-US" sz="9600" dirty="0">
              <a:solidFill>
                <a:schemeClr val="bg2">
                  <a:lumMod val="10000"/>
                </a:schemeClr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7689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0B17FD-8D4B-A081-12B1-40AE3F6BA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8E77C6-A54A-81BB-5F61-D4DC63A0A59B}"/>
              </a:ext>
            </a:extLst>
          </p:cNvPr>
          <p:cNvSpPr/>
          <p:nvPr/>
        </p:nvSpPr>
        <p:spPr>
          <a:xfrm>
            <a:off x="645459" y="2751630"/>
            <a:ext cx="10901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Town Hall Meeting</a:t>
            </a:r>
            <a:endParaRPr lang="en-US" sz="66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034264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131169-60FB-B2AD-7157-2862A54F5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E8AC83-1EA5-FD38-14AF-FB41F699CB17}"/>
              </a:ext>
            </a:extLst>
          </p:cNvPr>
          <p:cNvSpPr/>
          <p:nvPr/>
        </p:nvSpPr>
        <p:spPr>
          <a:xfrm>
            <a:off x="645459" y="2751630"/>
            <a:ext cx="10901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Song of Sending Forth</a:t>
            </a:r>
            <a:endParaRPr lang="en-US" sz="66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0027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9CF0A1-3B8F-4A0F-81EE-CCAD4D5D5371}"/>
              </a:ext>
            </a:extLst>
          </p:cNvPr>
          <p:cNvSpPr/>
          <p:nvPr/>
        </p:nvSpPr>
        <p:spPr>
          <a:xfrm>
            <a:off x="1268396" y="659670"/>
            <a:ext cx="96552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Extinguishing of the Candles</a:t>
            </a:r>
            <a:endParaRPr lang="en-US" sz="6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98BC04-425F-214A-B026-7CFAD730C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5075" y="2628413"/>
            <a:ext cx="2957300" cy="24447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9514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" t="-16000" r="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29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234A-B5AE-DCF5-17D6-A2FB0EBC3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0FE1C5-6B30-2B74-046B-D6A560134874}"/>
              </a:ext>
            </a:extLst>
          </p:cNvPr>
          <p:cNvSpPr txBox="1"/>
          <p:nvPr/>
        </p:nvSpPr>
        <p:spPr>
          <a:xfrm>
            <a:off x="599701" y="394636"/>
            <a:ext cx="44767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dobe Devanagari" panose="02040503050201020203" pitchFamily="18" charset="0"/>
              </a:rPr>
              <a:t>Greetings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34227-8742-A75E-C7DC-A5CAE0772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338" y="1638996"/>
            <a:ext cx="7163454" cy="4824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62364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19A66-75A4-4ABD-AEA0-875625D71A53}"/>
              </a:ext>
            </a:extLst>
          </p:cNvPr>
          <p:cNvSpPr txBox="1"/>
          <p:nvPr/>
        </p:nvSpPr>
        <p:spPr>
          <a:xfrm>
            <a:off x="242554" y="224825"/>
            <a:ext cx="86175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Call to Worship…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8FAB6-8C55-4118-C934-091790FBDE9F}"/>
              </a:ext>
            </a:extLst>
          </p:cNvPr>
          <p:cNvSpPr txBox="1"/>
          <p:nvPr/>
        </p:nvSpPr>
        <p:spPr>
          <a:xfrm>
            <a:off x="305208" y="2069163"/>
            <a:ext cx="1158158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Leader: </a:t>
            </a:r>
            <a:r>
              <a:rPr lang="en-US" sz="5400" b="1" dirty="0">
                <a:solidFill>
                  <a:schemeClr val="bg1"/>
                </a:solidFill>
              </a:rPr>
              <a:t> Come, let us worship God!</a:t>
            </a:r>
          </a:p>
          <a:p>
            <a:endParaRPr lang="en-GB" sz="5400" b="1" dirty="0">
              <a:solidFill>
                <a:schemeClr val="bg1"/>
              </a:solidFill>
            </a:endParaRPr>
          </a:p>
          <a:p>
            <a:r>
              <a:rPr lang="en-GB" sz="5400" b="1" dirty="0">
                <a:solidFill>
                  <a:schemeClr val="bg1"/>
                </a:solidFill>
              </a:rPr>
              <a:t>People:  </a:t>
            </a:r>
            <a:r>
              <a:rPr lang="en-US" sz="5400" b="1" dirty="0">
                <a:solidFill>
                  <a:schemeClr val="bg1"/>
                </a:solidFill>
              </a:rPr>
              <a:t>Let us make a joyful noise to the rock of our salvation!</a:t>
            </a:r>
            <a:endParaRPr lang="en-GB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6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651A87-C5F5-8DA4-5AE4-F8C811F1F823}"/>
              </a:ext>
            </a:extLst>
          </p:cNvPr>
          <p:cNvSpPr txBox="1"/>
          <p:nvPr/>
        </p:nvSpPr>
        <p:spPr>
          <a:xfrm>
            <a:off x="314325" y="433329"/>
            <a:ext cx="115633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Leader:  </a:t>
            </a:r>
            <a:r>
              <a:rPr lang="en-US" sz="6000" b="1" dirty="0">
                <a:solidFill>
                  <a:schemeClr val="bg1"/>
                </a:solidFill>
              </a:rPr>
              <a:t> Come, let us worship our Shepherd!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9A866-1F49-781A-03CB-1AA28593F536}"/>
              </a:ext>
            </a:extLst>
          </p:cNvPr>
          <p:cNvSpPr txBox="1"/>
          <p:nvPr/>
        </p:nvSpPr>
        <p:spPr>
          <a:xfrm>
            <a:off x="314325" y="3143251"/>
            <a:ext cx="115633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People:  </a:t>
            </a:r>
            <a:r>
              <a:rPr lang="en-US" sz="6000" b="1" dirty="0">
                <a:solidFill>
                  <a:schemeClr val="bg1"/>
                </a:solidFill>
              </a:rPr>
              <a:t>We are the sheep of God’s pasture, and we follow Where God leads us.</a:t>
            </a:r>
            <a:endParaRPr lang="en-GB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69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BE1D75-6773-F0ED-5D42-072624CB4A24}"/>
              </a:ext>
            </a:extLst>
          </p:cNvPr>
          <p:cNvSpPr txBox="1"/>
          <p:nvPr/>
        </p:nvSpPr>
        <p:spPr>
          <a:xfrm>
            <a:off x="349102" y="212735"/>
            <a:ext cx="1149379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Leader:  </a:t>
            </a:r>
            <a:r>
              <a:rPr lang="en-US" sz="6000" b="1" dirty="0">
                <a:solidFill>
                  <a:schemeClr val="bg1"/>
                </a:solidFill>
              </a:rPr>
              <a:t> Come, let us open our hearts!</a:t>
            </a:r>
          </a:p>
          <a:p>
            <a:endParaRPr lang="en-US" sz="6000" b="1" dirty="0">
              <a:solidFill>
                <a:schemeClr val="bg1"/>
              </a:solidFill>
            </a:endParaRPr>
          </a:p>
          <a:p>
            <a:r>
              <a:rPr lang="en-US" sz="6000" b="1" dirty="0">
                <a:solidFill>
                  <a:schemeClr val="bg1"/>
                </a:solidFill>
              </a:rPr>
              <a:t>People:  We receive God’s love poured into our hearts through the Spirit.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493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617A12-FC9E-ECB0-85FB-10DB9C0E6354}"/>
              </a:ext>
            </a:extLst>
          </p:cNvPr>
          <p:cNvSpPr txBox="1"/>
          <p:nvPr/>
        </p:nvSpPr>
        <p:spPr>
          <a:xfrm>
            <a:off x="466282" y="397394"/>
            <a:ext cx="116213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Leader: </a:t>
            </a:r>
            <a:r>
              <a:rPr lang="en-US" sz="5400" b="1" dirty="0">
                <a:solidFill>
                  <a:schemeClr val="bg1"/>
                </a:solidFill>
              </a:rPr>
              <a:t>Come, let us worship God, the rock o our salvation!</a:t>
            </a:r>
            <a:endParaRPr lang="en-GB" sz="5400" b="1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0D7BA1-EC94-B773-6403-9E89174748D7}"/>
              </a:ext>
            </a:extLst>
          </p:cNvPr>
          <p:cNvSpPr txBox="1"/>
          <p:nvPr/>
        </p:nvSpPr>
        <p:spPr>
          <a:xfrm>
            <a:off x="570614" y="3140594"/>
            <a:ext cx="116213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</a:rPr>
              <a:t>All: </a:t>
            </a:r>
            <a:r>
              <a:rPr lang="en-US" sz="5400" b="1" dirty="0">
                <a:solidFill>
                  <a:schemeClr val="bg1"/>
                </a:solidFill>
              </a:rPr>
              <a:t> Let us worship God, whose mercy guides and sustains us on the path of new life! </a:t>
            </a:r>
            <a:endParaRPr lang="en-GB" sz="5400" b="1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7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F3F0-8E08-4195-BEDB-14B7D110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582" y="827741"/>
            <a:ext cx="11064950" cy="5202517"/>
          </a:xfrm>
        </p:spPr>
        <p:txBody>
          <a:bodyPr vert="horz" lIns="91440" tIns="45720" rIns="91440" bIns="0" rtlCol="0" anchor="ctr">
            <a:noAutofit/>
          </a:bodyPr>
          <a:lstStyle/>
          <a:p>
            <a:pPr algn="ctr"/>
            <a:r>
              <a:rPr lang="en-US" sz="66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Opening Hymn</a:t>
            </a:r>
            <a:br>
              <a:rPr lang="en-US" sz="66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66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66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“Oh How I Love Jesus”</a:t>
            </a:r>
            <a:br>
              <a:rPr lang="en-US" sz="66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br>
              <a:rPr lang="en-US" sz="66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endParaRPr lang="en-US" sz="6600" b="1" dirty="0">
              <a:latin typeface="Arial Rounded MT Bold" panose="020F07040305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928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9314</TotalTime>
  <Words>656</Words>
  <Application>Microsoft Office PowerPoint</Application>
  <PresentationFormat>Widescreen</PresentationFormat>
  <Paragraphs>57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7" baseType="lpstr">
      <vt:lpstr>Aharoni</vt:lpstr>
      <vt:lpstr>Arial</vt:lpstr>
      <vt:lpstr>Arial Narrow</vt:lpstr>
      <vt:lpstr>Arial Rounded MT Bold</vt:lpstr>
      <vt:lpstr>Bahnschrift</vt:lpstr>
      <vt:lpstr>Bahnschrift SemiBold</vt:lpstr>
      <vt:lpstr>Bodoni MT Black</vt:lpstr>
      <vt:lpstr>Bookman Old Style</vt:lpstr>
      <vt:lpstr>Bradley Hand ITC</vt:lpstr>
      <vt:lpstr>Calibri</vt:lpstr>
      <vt:lpstr>Calibri Light</vt:lpstr>
      <vt:lpstr>Calisto MT</vt:lpstr>
      <vt:lpstr>Edwardian Script ITC</vt:lpstr>
      <vt:lpstr>NotoSansArabicOnly</vt:lpstr>
      <vt:lpstr>Times New Roman</vt:lpstr>
      <vt:lpstr>Wingdings 2</vt:lpstr>
      <vt:lpstr>Office Theme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Opening Hymn  “Oh How I Love Jesus”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Response</vt:lpstr>
      <vt:lpstr>Affirmation  of</vt:lpstr>
      <vt:lpstr>I believe in God the Father Almighty. The maker of heaven and earth;</vt:lpstr>
      <vt:lpstr>PowerPoint Presentation</vt:lpstr>
      <vt:lpstr>suffered under Pontius Pilate, was crucified, dead, and buried;</vt:lpstr>
      <vt:lpstr>PowerPoint Presentation</vt:lpstr>
      <vt:lpstr>and sitteth at the right hand of God the Father Almighty; from thence he shall come to judge the quick and the dead.</vt:lpstr>
      <vt:lpstr>I believe in the Holy Spirit, the Holy catholic** church, the communion of saints, the forgiveness of sins, </vt:lpstr>
      <vt:lpstr>PowerPoint Presentation</vt:lpstr>
      <vt:lpstr>PowerPoint Presentation</vt:lpstr>
      <vt:lpstr>PowerPoint Presentation</vt:lpstr>
      <vt:lpstr>Parish Notices/Recognition of Visitors</vt:lpstr>
      <vt:lpstr>The Offering  (It’s Giving Time)  “Praise God, from whom all blessings flow; praise him, all creatures here below; praise him above, ye heavenly host; praise Father Son, and Holy Ghost, Amen”</vt:lpstr>
      <vt:lpstr>PowerPoint Presentation</vt:lpstr>
      <vt:lpstr>WE Listen for God’s Word</vt:lpstr>
      <vt:lpstr>PowerPoint Presentation</vt:lpstr>
      <vt:lpstr>Selection  Wesley’s Ensemble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L Cohen</dc:creator>
  <cp:lastModifiedBy>Thelma Cohen</cp:lastModifiedBy>
  <cp:revision>142</cp:revision>
  <dcterms:created xsi:type="dcterms:W3CDTF">2019-07-05T15:08:03Z</dcterms:created>
  <dcterms:modified xsi:type="dcterms:W3CDTF">2026-03-07T02:31:06Z</dcterms:modified>
</cp:coreProperties>
</file>